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tags/tag96.xml" ContentType="application/vnd.openxmlformats-officedocument.presentationml.tags+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gs/tag85.xml" ContentType="application/vnd.openxmlformats-officedocument.presentationml.tags+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74.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tags/tag112.xml" ContentType="application/vnd.openxmlformats-officedocument.presentationml.tags+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Default Extension="emf" ContentType="image/x-emf"/>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notesSlides/notesSlide60.xml" ContentType="application/vnd.openxmlformats-officedocument.presentationml.notesSlide+xml"/>
  <Override PartName="/ppt/tags/tag82.xml" ContentType="application/vnd.openxmlformats-officedocument.presentationml.tags+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tags/tag87.xml" ContentType="application/vnd.openxmlformats-officedocument.presentationml.tags+xml"/>
  <Override PartName="/ppt/slides/slide41.xml" ContentType="application/vnd.openxmlformats-officedocument.presentationml.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notesSlides/notesSlide61.xml" ContentType="application/vnd.openxmlformats-officedocument.presentationml.notesSlide+xml"/>
  <Override PartName="/ppt/tags/tag8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notesSlides/notesSlide50.xml" ContentType="application/vnd.openxmlformats-officedocument.presentationml.notesSlide+xml"/>
  <Override PartName="/ppt/tags/tag90.xml" ContentType="application/vnd.openxmlformats-officedocument.presentationml.tags+xml"/>
  <Override PartName="/ppt/tags/tag118.xml" ContentType="application/vnd.openxmlformats-officedocument.presentationml.tags+xml"/>
  <Override PartName="/ppt/slides/slide79.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tags/tag103.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tags/tag84.xml" ContentType="application/vnd.openxmlformats-officedocument.presentationml.tags+xml"/>
  <Override PartName="/ppt/notesSlides/notesSlide73.xml" ContentType="application/vnd.openxmlformats-officedocument.presentationml.notesSlide+xml"/>
  <Override PartName="/ppt/tags/tag95.xml" ContentType="application/vnd.openxmlformats-officedocument.presentationml.tags+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51.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notesSlides/notesSlide40.xml" ContentType="application/vnd.openxmlformats-officedocument.presentationml.notesSlide+xml"/>
  <Override PartName="/ppt/tags/tag80.xml" ContentType="application/vnd.openxmlformats-officedocument.presentationml.tags+xml"/>
  <Override PartName="/ppt/tags/tag91.xml" ContentType="application/vnd.openxmlformats-officedocument.presentationml.tags+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tags/tag92.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5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tags/tag113.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ags/tag102.xml" ContentType="application/vnd.openxmlformats-officedocument.presentationml.tags+xml"/>
  <Override PartName="/ppt/slides/slide34.xml" ContentType="application/vnd.openxmlformats-officedocument.presentationml.slide+xml"/>
  <Override PartName="/ppt/slides/slide81.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tags/tag94.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07" r:id="rId2"/>
    <p:sldId id="373" r:id="rId3"/>
    <p:sldId id="308" r:id="rId4"/>
    <p:sldId id="309" r:id="rId5"/>
    <p:sldId id="310" r:id="rId6"/>
    <p:sldId id="311" r:id="rId7"/>
    <p:sldId id="312" r:id="rId8"/>
    <p:sldId id="313" r:id="rId9"/>
    <p:sldId id="314" r:id="rId10"/>
    <p:sldId id="315" r:id="rId11"/>
    <p:sldId id="316" r:id="rId12"/>
    <p:sldId id="323" r:id="rId13"/>
    <p:sldId id="319" r:id="rId14"/>
    <p:sldId id="320" r:id="rId15"/>
    <p:sldId id="321" r:id="rId16"/>
    <p:sldId id="322" r:id="rId17"/>
    <p:sldId id="300" r:id="rId18"/>
    <p:sldId id="295" r:id="rId19"/>
    <p:sldId id="296" r:id="rId20"/>
    <p:sldId id="297" r:id="rId21"/>
    <p:sldId id="298" r:id="rId22"/>
    <p:sldId id="299" r:id="rId23"/>
    <p:sldId id="301" r:id="rId24"/>
    <p:sldId id="257" r:id="rId25"/>
    <p:sldId id="258" r:id="rId26"/>
    <p:sldId id="259" r:id="rId27"/>
    <p:sldId id="260" r:id="rId28"/>
    <p:sldId id="261" r:id="rId29"/>
    <p:sldId id="268" r:id="rId30"/>
    <p:sldId id="302" r:id="rId31"/>
    <p:sldId id="335" r:id="rId32"/>
    <p:sldId id="336" r:id="rId33"/>
    <p:sldId id="337" r:id="rId34"/>
    <p:sldId id="338" r:id="rId35"/>
    <p:sldId id="339" r:id="rId36"/>
    <p:sldId id="340" r:id="rId37"/>
    <p:sldId id="341" r:id="rId38"/>
    <p:sldId id="343" r:id="rId39"/>
    <p:sldId id="344" r:id="rId40"/>
    <p:sldId id="269" r:id="rId41"/>
    <p:sldId id="303" r:id="rId42"/>
    <p:sldId id="272" r:id="rId43"/>
    <p:sldId id="304" r:id="rId44"/>
    <p:sldId id="274" r:id="rId45"/>
    <p:sldId id="305" r:id="rId46"/>
    <p:sldId id="275" r:id="rId47"/>
    <p:sldId id="276" r:id="rId48"/>
    <p:sldId id="318" r:id="rId49"/>
    <p:sldId id="279" r:id="rId50"/>
    <p:sldId id="280" r:id="rId51"/>
    <p:sldId id="351" r:id="rId52"/>
    <p:sldId id="282" r:id="rId53"/>
    <p:sldId id="306" r:id="rId54"/>
    <p:sldId id="284" r:id="rId55"/>
    <p:sldId id="352" r:id="rId56"/>
    <p:sldId id="285" r:id="rId57"/>
    <p:sldId id="286" r:id="rId58"/>
    <p:sldId id="287" r:id="rId59"/>
    <p:sldId id="354" r:id="rId60"/>
    <p:sldId id="355" r:id="rId61"/>
    <p:sldId id="358" r:id="rId62"/>
    <p:sldId id="288" r:id="rId63"/>
    <p:sldId id="289" r:id="rId64"/>
    <p:sldId id="291" r:id="rId65"/>
    <p:sldId id="293" r:id="rId66"/>
    <p:sldId id="359" r:id="rId67"/>
    <p:sldId id="294" r:id="rId68"/>
    <p:sldId id="360"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56" r:id="rId82"/>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99" autoAdjust="0"/>
  </p:normalViewPr>
  <p:slideViewPr>
    <p:cSldViewPr>
      <p:cViewPr varScale="1">
        <p:scale>
          <a:sx n="43" d="100"/>
          <a:sy n="43" d="100"/>
        </p:scale>
        <p:origin x="-186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1143000" y="685800"/>
            <a:ext cx="4572000" cy="3429000"/>
          </a:xfrm>
        </p:spPr>
      </p:sp>
      <p:sp>
        <p:nvSpPr>
          <p:cNvPr id="3481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dirty="0" smtClean="0">
              <a:latin typeface="Times New Roman" panose="02020603050405020304" pitchFamily="18" charset="0"/>
            </a:endParaRPr>
          </a:p>
        </p:txBody>
      </p:sp>
      <p:sp>
        <p:nvSpPr>
          <p:cNvPr id="34820" name="Slide Number Placeholder 3"/>
          <p:cNvSpPr>
            <a:spLocks noGrp="1"/>
          </p:cNvSpPr>
          <p:nvPr>
            <p:ph type="sldNum" sz="quarter"/>
          </p:nvPr>
        </p:nvSpPr>
        <p:spPr>
          <a:xfrm>
            <a:off x="-91627" y="-348641"/>
            <a:ext cx="183254" cy="395486"/>
          </a:xfrm>
          <a:noFill/>
        </p:spPr>
        <p:txBody>
          <a:bodyPr/>
          <a:lstStyle>
            <a:lvl1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1pPr>
            <a:lvl2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2pPr>
            <a:lvl3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3pPr>
            <a:lvl4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4pPr>
            <a:lvl5pPr defTabSz="487336">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5pPr>
            <a:lvl6pPr marL="2514461"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6pPr>
            <a:lvl7pPr marL="2971635"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7pPr>
            <a:lvl8pPr marL="3428810"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8pPr>
            <a:lvl9pPr marL="3885985" indent="-228587" defTabSz="487336" eaLnBrk="0" fontAlgn="base" hangingPunct="0">
              <a:spcBef>
                <a:spcPct val="0"/>
              </a:spcBef>
              <a:spcAft>
                <a:spcPct val="0"/>
              </a:spcAft>
              <a:tabLst>
                <a:tab pos="0" algn="l"/>
                <a:tab pos="974671" algn="l"/>
                <a:tab pos="1947755" algn="l"/>
                <a:tab pos="2922426" algn="l"/>
                <a:tab pos="3897098" algn="l"/>
                <a:tab pos="4871769" algn="l"/>
                <a:tab pos="5844851" algn="l"/>
                <a:tab pos="6819523" algn="l"/>
                <a:tab pos="7794194" algn="l"/>
                <a:tab pos="8768865" algn="l"/>
                <a:tab pos="9741949" algn="l"/>
                <a:tab pos="10716620" algn="l"/>
              </a:tabLst>
              <a:defRPr b="1">
                <a:solidFill>
                  <a:schemeClr val="bg1"/>
                </a:solidFill>
                <a:latin typeface="Arial" panose="020B0604020202020204" pitchFamily="34" charset="0"/>
                <a:ea typeface="MS PGothic" panose="020B0600070205080204" pitchFamily="34" charset="-128"/>
              </a:defRPr>
            </a:lvl9pPr>
          </a:lstStyle>
          <a:p>
            <a:fld id="{9E5D7521-8FC3-4656-B3CD-C18D9D027C3D}" type="slidenum">
              <a:rPr lang="en-US" altLang="en-US" b="0" smtClean="0">
                <a:solidFill>
                  <a:srgbClr val="000000"/>
                </a:solidFill>
              </a:rPr>
              <a:pPr/>
              <a:t>2</a:t>
            </a:fld>
            <a:endParaRPr lang="en-US" altLang="en-US" b="0" smtClean="0">
              <a:solidFill>
                <a:srgbClr val="000000"/>
              </a:solidFill>
            </a:endParaRPr>
          </a:p>
        </p:txBody>
      </p:sp>
    </p:spTree>
    <p:extLst>
      <p:ext uri="{BB962C8B-B14F-4D97-AF65-F5344CB8AC3E}">
        <p14:creationId xmlns:p14="http://schemas.microsoft.com/office/powerpoint/2010/main" xmlns="" val="3211950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3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emf"/><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notesSlide" Target="../notesSlides/notesSlide34.xml"/><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35.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69.xml"/><Relationship Id="rId5" Type="http://schemas.openxmlformats.org/officeDocument/2006/relationships/slideLayout" Target="../slideLayouts/slideLayout2.xml"/><Relationship Id="rId4" Type="http://schemas.openxmlformats.org/officeDocument/2006/relationships/tags" Target="../tags/tag7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70.xml"/><Relationship Id="rId5" Type="http://schemas.openxmlformats.org/officeDocument/2006/relationships/slideLayout" Target="../slideLayouts/slideLayout2.xml"/><Relationship Id="rId4" Type="http://schemas.openxmlformats.org/officeDocument/2006/relationships/tags" Target="../tags/tag80.xml"/></Relationships>
</file>

<file path=ppt/slides/_rels/slide71.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notesSlide" Target="../notesSlides/notesSlide71.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2.xml"/><Relationship Id="rId5" Type="http://schemas.openxmlformats.org/officeDocument/2006/relationships/tags" Target="../tags/tag85.xml"/><Relationship Id="rId4" Type="http://schemas.openxmlformats.org/officeDocument/2006/relationships/tags" Target="../tags/tag8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72.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notesSlide" Target="../notesSlides/notesSlide74.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Layout" Target="../slideLayouts/slideLayout2.xml"/><Relationship Id="rId5" Type="http://schemas.openxmlformats.org/officeDocument/2006/relationships/tags" Target="../tags/tag90.xml"/><Relationship Id="rId15" Type="http://schemas.openxmlformats.org/officeDocument/2006/relationships/hyperlink" Target="http://developer.android.com/guide/topics/ui/index.html" TargetMode="Externa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73.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98.xml"/><Relationship Id="rId7" Type="http://schemas.openxmlformats.org/officeDocument/2006/relationships/notesSlide" Target="../notesSlides/notesSlide75.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6.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hyperlink" Target="http://developer.android.com/resources/tutorials/views/index.html" TargetMode="Externa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76.xml"/><Relationship Id="rId3" Type="http://schemas.openxmlformats.org/officeDocument/2006/relationships/tags" Target="../tags/tag103.xml"/><Relationship Id="rId7" Type="http://schemas.openxmlformats.org/officeDocument/2006/relationships/slideLayout" Target="../slideLayouts/slideLayout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hyperlink" Target="http://developer.android.com/resources/tutorials/views/index.html" TargetMode="External"/><Relationship Id="rId5" Type="http://schemas.openxmlformats.org/officeDocument/2006/relationships/tags" Target="../tags/tag105.xml"/><Relationship Id="rId10" Type="http://schemas.openxmlformats.org/officeDocument/2006/relationships/image" Target="../media/image76.png"/><Relationship Id="rId4" Type="http://schemas.openxmlformats.org/officeDocument/2006/relationships/tags" Target="../tags/tag104.xml"/><Relationship Id="rId9"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77.xml"/><Relationship Id="rId5" Type="http://schemas.openxmlformats.org/officeDocument/2006/relationships/slideLayout" Target="../slideLayouts/slideLayout2.xml"/><Relationship Id="rId4" Type="http://schemas.openxmlformats.org/officeDocument/2006/relationships/tags" Target="../tags/tag110.xml"/></Relationships>
</file>

<file path=ppt/slides/_rels/slide78.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hyperlink" Target="http://schemas.android.com/apk/res/android" TargetMode="Externa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notesSlide" Target="../notesSlides/notesSlide78.xml"/><Relationship Id="rId5" Type="http://schemas.openxmlformats.org/officeDocument/2006/relationships/slideLayout" Target="../slideLayouts/slideLayout2.xml"/><Relationship Id="rId4" Type="http://schemas.openxmlformats.org/officeDocument/2006/relationships/tags" Target="../tags/tag114.xml"/></Relationships>
</file>

<file path=ppt/slides/_rels/slide79.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77.png"/><Relationship Id="rId5" Type="http://schemas.openxmlformats.org/officeDocument/2006/relationships/notesSlide" Target="../notesSlides/notesSlide79.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1.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Environment</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1</a:t>
            </a:fld>
            <a:endParaRPr lang="en-US"/>
          </a:p>
        </p:txBody>
      </p:sp>
    </p:spTree>
    <p:extLst>
      <p:ext uri="{BB962C8B-B14F-4D97-AF65-F5344CB8AC3E}">
        <p14:creationId xmlns:p14="http://schemas.microsoft.com/office/powerpoint/2010/main" xmlns=""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10</a:t>
            </a:fld>
            <a:endParaRPr lang="en-US"/>
          </a:p>
        </p:txBody>
      </p:sp>
    </p:spTree>
    <p:custDataLst>
      <p:tags r:id="rId1"/>
    </p:custDataLst>
    <p:extLst>
      <p:ext uri="{BB962C8B-B14F-4D97-AF65-F5344CB8AC3E}">
        <p14:creationId xmlns:p14="http://schemas.microsoft.com/office/powerpoint/2010/main" xmlns="" val="287999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5" name="Slide Number Placeholder 34"/>
          <p:cNvSpPr>
            <a:spLocks noGrp="1"/>
          </p:cNvSpPr>
          <p:nvPr>
            <p:ph type="sldNum" sz="quarter" idx="12"/>
          </p:nvPr>
        </p:nvSpPr>
        <p:spPr/>
        <p:txBody>
          <a:bodyPr/>
          <a:lstStyle/>
          <a:p>
            <a:pPr>
              <a:defRPr/>
            </a:pPr>
            <a:fld id="{F2656190-EADB-44BF-AE6D-C94FA8C6BE54}" type="slidenum">
              <a:rPr lang="en-US" smtClean="0"/>
              <a:pPr>
                <a:defRPr/>
              </a:pPr>
              <a:t>11</a:t>
            </a:fld>
            <a:endParaRPr lang="en-US"/>
          </a:p>
        </p:txBody>
      </p:sp>
    </p:spTree>
    <p:custDataLst>
      <p:tags r:id="rId1"/>
    </p:custDataLst>
    <p:extLst>
      <p:ext uri="{BB962C8B-B14F-4D97-AF65-F5344CB8AC3E}">
        <p14:creationId xmlns:p14="http://schemas.microsoft.com/office/powerpoint/2010/main" xmlns="" val="96036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
        <p:nvSpPr>
          <p:cNvPr id="3" name="Slide Number Placeholder 2"/>
          <p:cNvSpPr>
            <a:spLocks noGrp="1"/>
          </p:cNvSpPr>
          <p:nvPr>
            <p:ph type="sldNum" sz="quarter" idx="12"/>
          </p:nvPr>
        </p:nvSpPr>
        <p:spPr/>
        <p:txBody>
          <a:bodyPr/>
          <a:lstStyle/>
          <a:p>
            <a:pPr>
              <a:defRPr/>
            </a:pPr>
            <a:fld id="{F2656190-EADB-44BF-AE6D-C94FA8C6BE54}"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13</a:t>
            </a:fld>
            <a:endParaRPr lang="en-US"/>
          </a:p>
        </p:txBody>
      </p:sp>
    </p:spTree>
    <p:custDataLst>
      <p:tags r:id="rId1"/>
    </p:custDataLst>
    <p:extLst>
      <p:ext uri="{BB962C8B-B14F-4D97-AF65-F5344CB8AC3E}">
        <p14:creationId xmlns:p14="http://schemas.microsoft.com/office/powerpoint/2010/main" xmlns="" val="2932363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14</a:t>
            </a:fld>
            <a:endParaRPr lang="en-US"/>
          </a:p>
        </p:txBody>
      </p:sp>
    </p:spTree>
    <p:custDataLst>
      <p:tags r:id="rId1"/>
    </p:custDataLst>
    <p:extLst>
      <p:ext uri="{BB962C8B-B14F-4D97-AF65-F5344CB8AC3E}">
        <p14:creationId xmlns:p14="http://schemas.microsoft.com/office/powerpoint/2010/main" xmlns="" val="31919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15</a:t>
            </a:fld>
            <a:endParaRPr lang="en-US"/>
          </a:p>
        </p:txBody>
      </p:sp>
    </p:spTree>
    <p:custDataLst>
      <p:tags r:id="rId1"/>
    </p:custDataLst>
    <p:extLst>
      <p:ext uri="{BB962C8B-B14F-4D97-AF65-F5344CB8AC3E}">
        <p14:creationId xmlns:p14="http://schemas.microsoft.com/office/powerpoint/2010/main" xmlns="" val="2685432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
        <p:nvSpPr>
          <p:cNvPr id="6" name="Slide Number Placeholder 5"/>
          <p:cNvSpPr>
            <a:spLocks noGrp="1"/>
          </p:cNvSpPr>
          <p:nvPr>
            <p:ph type="sldNum" sz="quarter" idx="12"/>
          </p:nvPr>
        </p:nvSpPr>
        <p:spPr/>
        <p:txBody>
          <a:bodyPr/>
          <a:lstStyle/>
          <a:p>
            <a:pPr>
              <a:defRPr/>
            </a:pPr>
            <a:fld id="{D1078B3D-2409-4215-AF83-7C0B21E8F3F8}" type="slidenum">
              <a:rPr lang="en-US" smtClean="0"/>
              <a:pPr>
                <a:defRPr/>
              </a:pPr>
              <a:t>16</a:t>
            </a:fld>
            <a:endParaRPr lang="en-US"/>
          </a:p>
        </p:txBody>
      </p:sp>
    </p:spTree>
    <p:extLst>
      <p:ext uri="{BB962C8B-B14F-4D97-AF65-F5344CB8AC3E}">
        <p14:creationId xmlns:p14="http://schemas.microsoft.com/office/powerpoint/2010/main" xmlns="" val="227421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136619" y="3039008"/>
            <a:ext cx="1206500" cy="1073151"/>
            <a:chOff x="4078288" y="3365254"/>
            <a:chExt cx="1206500" cy="1073029"/>
          </a:xfrm>
        </p:grpSpPr>
        <p:pic>
          <p:nvPicPr>
            <p:cNvPr id="193552"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xmlns=""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xmlns="">
                  <a:solidFill>
                    <a:srgbClr val="FFFFFF"/>
                  </a:solidFill>
                </a14:hiddenFill>
              </a:ext>
            </a:extLst>
          </p:spPr>
        </p:pic>
        <p:pic>
          <p:nvPicPr>
            <p:cNvPr id="193550"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 name="Group 6"/>
            <p:cNvGrpSpPr>
              <a:grpSpLocks/>
            </p:cNvGrpSpPr>
            <p:nvPr/>
          </p:nvGrpSpPr>
          <p:grpSpPr bwMode="auto">
            <a:xfrm>
              <a:off x="4078288" y="3738768"/>
              <a:ext cx="723473" cy="576383"/>
              <a:chOff x="4307628" y="1543546"/>
              <a:chExt cx="1420487" cy="1169288"/>
            </a:xfrm>
          </p:grpSpPr>
          <p:pic>
            <p:nvPicPr>
              <p:cNvPr id="46"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48"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0"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1"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193548"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xmlns="">
                  <a:solidFill>
                    <a:srgbClr val="FFFFFF"/>
                  </a:solidFill>
                </a14:hiddenFill>
              </a:ext>
            </a:extLst>
          </p:spPr>
        </p:pic>
        <p:pic>
          <p:nvPicPr>
            <p:cNvPr id="193554"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xmlns=""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 name="Group 106"/>
          <p:cNvGrpSpPr>
            <a:grpSpLocks/>
          </p:cNvGrpSpPr>
          <p:nvPr/>
        </p:nvGrpSpPr>
        <p:grpSpPr bwMode="auto">
          <a:xfrm>
            <a:off x="296866" y="2985419"/>
            <a:ext cx="1889125" cy="1023937"/>
            <a:chOff x="296156" y="3051654"/>
            <a:chExt cx="1889125" cy="1023938"/>
          </a:xfrm>
        </p:grpSpPr>
        <p:sp>
          <p:nvSpPr>
            <p:cNvPr id="108" name="Oval 107"/>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110"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112"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116"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xmlns="">
                  <a:solidFill>
                    <a:srgbClr val="FFFFFF"/>
                  </a:solidFill>
                </a14:hiddenFill>
              </a:ext>
            </a:extLst>
          </p:spPr>
        </p:pic>
        <p:sp>
          <p:nvSpPr>
            <p:cNvPr id="119"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122"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23"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xmlns=""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xmlns="">
                  <a:solidFill>
                    <a:srgbClr val="FFFFFF"/>
                  </a:solidFill>
                </a14:hiddenFill>
              </a:ext>
            </a:extLst>
          </p:spPr>
        </p:pic>
        <p:pic>
          <p:nvPicPr>
            <p:cNvPr id="124"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9" name="Title 1"/>
          <p:cNvSpPr txBox="1">
            <a:spLocks/>
          </p:cNvSpPr>
          <p:nvPr/>
        </p:nvSpPr>
        <p:spPr bwMode="auto">
          <a:xfrm>
            <a:off x="460379" y="228600"/>
            <a:ext cx="8683625" cy="430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45718" rIns="91432" bIns="45718">
            <a:spAutoFit/>
          </a:bodyPr>
          <a:lstStyle>
            <a:lvl1pPr algn="l" rtl="0" eaLnBrk="0" fontAlgn="base" hangingPunct="0">
              <a:spcBef>
                <a:spcPct val="0"/>
              </a:spcBef>
              <a:spcAft>
                <a:spcPct val="0"/>
              </a:spcAft>
              <a:defRPr sz="2200">
                <a:solidFill>
                  <a:schemeClr val="tx1"/>
                </a:solidFill>
                <a:latin typeface="+mj-lt"/>
                <a:ea typeface="ＭＳ Ｐゴシック" panose="020B0600070205080204" pitchFamily="34" charset="-128"/>
                <a:cs typeface="MS PGothic" charset="0"/>
              </a:defRPr>
            </a:lvl1pPr>
            <a:lvl2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2pPr>
            <a:lvl3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3pPr>
            <a:lvl4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4pPr>
            <a:lvl5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cs typeface="MS PGothic" charset="0"/>
              </a:defRPr>
            </a:lvl5pPr>
            <a:lvl6pPr marL="457200" algn="l" rtl="0" eaLnBrk="1" fontAlgn="base" hangingPunct="1">
              <a:spcBef>
                <a:spcPct val="0"/>
              </a:spcBef>
              <a:spcAft>
                <a:spcPct val="0"/>
              </a:spcAft>
              <a:defRPr sz="2800">
                <a:solidFill>
                  <a:schemeClr val="tx1"/>
                </a:solidFill>
                <a:latin typeface="Arial" charset="0"/>
                <a:ea typeface="ＭＳ Ｐゴシック" charset="0"/>
              </a:defRPr>
            </a:lvl6pPr>
            <a:lvl7pPr marL="914400" algn="l" rtl="0" eaLnBrk="1" fontAlgn="base" hangingPunct="1">
              <a:spcBef>
                <a:spcPct val="0"/>
              </a:spcBef>
              <a:spcAft>
                <a:spcPct val="0"/>
              </a:spcAft>
              <a:defRPr sz="2800">
                <a:solidFill>
                  <a:schemeClr val="tx1"/>
                </a:solidFill>
                <a:latin typeface="Arial" charset="0"/>
                <a:ea typeface="ＭＳ Ｐゴシック" charset="0"/>
              </a:defRPr>
            </a:lvl7pPr>
            <a:lvl8pPr marL="1371600" algn="l" rtl="0" eaLnBrk="1" fontAlgn="base" hangingPunct="1">
              <a:spcBef>
                <a:spcPct val="0"/>
              </a:spcBef>
              <a:spcAft>
                <a:spcPct val="0"/>
              </a:spcAft>
              <a:defRPr sz="2800">
                <a:solidFill>
                  <a:schemeClr val="tx1"/>
                </a:solidFill>
                <a:latin typeface="Arial" charset="0"/>
                <a:ea typeface="ＭＳ Ｐゴシック" charset="0"/>
              </a:defRPr>
            </a:lvl8pPr>
            <a:lvl9pPr marL="1828800" algn="l" rtl="0" eaLnBrk="1" fontAlgn="base" hangingPunct="1">
              <a:spcBef>
                <a:spcPct val="0"/>
              </a:spcBef>
              <a:spcAft>
                <a:spcPct val="0"/>
              </a:spcAft>
              <a:defRPr sz="2800">
                <a:solidFill>
                  <a:schemeClr val="tx1"/>
                </a:solidFill>
                <a:latin typeface="Arial" charset="0"/>
                <a:ea typeface="ＭＳ Ｐゴシック" charset="0"/>
              </a:defRPr>
            </a:lvl9pPr>
          </a:lstStyle>
          <a:p>
            <a:pPr defTabSz="914377" eaLnBrk="1" hangingPunct="1">
              <a:defRPr/>
            </a:pPr>
            <a:r>
              <a:rPr lang="en-US" b="1" kern="0" smtClean="0">
                <a:solidFill>
                  <a:srgbClr val="000000"/>
                </a:solidFill>
                <a:latin typeface="Calibri" panose="020F0502020204030204" pitchFamily="34" charset="0"/>
                <a:ea typeface="ヒラギノ角ゴ Pro W3"/>
                <a:cs typeface="ヒラギノ角ゴ Pro W3"/>
              </a:rPr>
              <a:t>Mobile-Cloud   =   bringing  the </a:t>
            </a:r>
            <a:r>
              <a:rPr lang="en-US" b="1" kern="0" dirty="0">
                <a:solidFill>
                  <a:srgbClr val="000000"/>
                </a:solidFill>
                <a:latin typeface="Calibri" panose="020F0502020204030204" pitchFamily="34" charset="0"/>
                <a:ea typeface="ヒラギノ角ゴ Pro W3"/>
                <a:cs typeface="ヒラギノ角ゴ Pro W3"/>
              </a:rPr>
              <a:t>combined power of CAMSS</a:t>
            </a:r>
          </a:p>
        </p:txBody>
      </p:sp>
      <p:sp>
        <p:nvSpPr>
          <p:cNvPr id="38" name="Rectangle 37"/>
          <p:cNvSpPr/>
          <p:nvPr/>
        </p:nvSpPr>
        <p:spPr bwMode="auto">
          <a:xfrm>
            <a:off x="1043382" y="1992179"/>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52" name="Rectangle 51"/>
          <p:cNvSpPr/>
          <p:nvPr/>
        </p:nvSpPr>
        <p:spPr bwMode="auto">
          <a:xfrm>
            <a:off x="2686443" y="1992179"/>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53" name="Rectangle 52"/>
          <p:cNvSpPr/>
          <p:nvPr/>
        </p:nvSpPr>
        <p:spPr bwMode="auto">
          <a:xfrm>
            <a:off x="4329508" y="1992179"/>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54" name="Rectangle 53"/>
          <p:cNvSpPr/>
          <p:nvPr/>
        </p:nvSpPr>
        <p:spPr bwMode="auto">
          <a:xfrm>
            <a:off x="5972571" y="1992179"/>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55" name="Rectangle 54"/>
          <p:cNvSpPr/>
          <p:nvPr/>
        </p:nvSpPr>
        <p:spPr bwMode="auto">
          <a:xfrm>
            <a:off x="7617218" y="1992179"/>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8" name="TextBox 7"/>
          <p:cNvSpPr txBox="1"/>
          <p:nvPr/>
        </p:nvSpPr>
        <p:spPr>
          <a:xfrm>
            <a:off x="820742" y="2658392"/>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57" name="TextBox 56"/>
          <p:cNvSpPr txBox="1"/>
          <p:nvPr/>
        </p:nvSpPr>
        <p:spPr>
          <a:xfrm>
            <a:off x="2343154" y="2623467"/>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58" name="TextBox 57"/>
          <p:cNvSpPr txBox="1"/>
          <p:nvPr/>
        </p:nvSpPr>
        <p:spPr>
          <a:xfrm>
            <a:off x="5724528" y="2621879"/>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59" name="TextBox 58"/>
          <p:cNvSpPr txBox="1"/>
          <p:nvPr/>
        </p:nvSpPr>
        <p:spPr>
          <a:xfrm>
            <a:off x="7373939" y="2645691"/>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4"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654855" y="3031131"/>
            <a:ext cx="1180923" cy="1178219"/>
          </a:xfrm>
          <a:prstGeom prst="rect">
            <a:avLst/>
          </a:prstGeom>
          <a:noFill/>
          <a:ln w="9525">
            <a:noFill/>
            <a:miter lim="800000"/>
            <a:headEnd/>
            <a:tailEnd/>
          </a:ln>
        </p:spPr>
      </p:pic>
      <p:sp>
        <p:nvSpPr>
          <p:cNvPr id="75" name="TextBox 74"/>
          <p:cNvSpPr txBox="1"/>
          <p:nvPr/>
        </p:nvSpPr>
        <p:spPr>
          <a:xfrm>
            <a:off x="3911602" y="2623467"/>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5" name="Group 2"/>
          <p:cNvGrpSpPr>
            <a:grpSpLocks/>
          </p:cNvGrpSpPr>
          <p:nvPr/>
        </p:nvGrpSpPr>
        <p:grpSpPr bwMode="auto">
          <a:xfrm>
            <a:off x="7172328" y="3029867"/>
            <a:ext cx="1484313" cy="1285875"/>
            <a:chOff x="7101819" y="2119000"/>
            <a:chExt cx="1635583" cy="1484448"/>
          </a:xfrm>
        </p:grpSpPr>
        <p:pic>
          <p:nvPicPr>
            <p:cNvPr id="9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8" name="Straight Connector 117"/>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10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7" name="Straight Connector 116"/>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99"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3" name="Straight Connector 112"/>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6" name="Group 6"/>
            <p:cNvGrpSpPr>
              <a:grpSpLocks/>
            </p:cNvGrpSpPr>
            <p:nvPr/>
          </p:nvGrpSpPr>
          <p:grpSpPr bwMode="auto">
            <a:xfrm>
              <a:off x="7101819" y="3140969"/>
              <a:ext cx="580632" cy="462479"/>
              <a:chOff x="4307628" y="1543546"/>
              <a:chExt cx="1420487" cy="1169288"/>
            </a:xfrm>
          </p:grpSpPr>
          <p:pic>
            <p:nvPicPr>
              <p:cNvPr id="89"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0"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1"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2"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95"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4" name="Picture 1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16" name="Straight Connector 15"/>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109" name="Straight Connector 108"/>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111" name="Straight Connector 110"/>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193560"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xmlns=""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xmlns="">
                  <a:solidFill>
                    <a:srgbClr val="FFFFFF"/>
                  </a:solidFill>
                </a14:hiddenFill>
              </a:ext>
            </a:extLst>
          </p:spPr>
        </p:pic>
        <p:sp>
          <p:nvSpPr>
            <p:cNvPr id="120"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121"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7" name="Group 9"/>
          <p:cNvGrpSpPr>
            <a:grpSpLocks/>
          </p:cNvGrpSpPr>
          <p:nvPr/>
        </p:nvGrpSpPr>
        <p:grpSpPr bwMode="auto">
          <a:xfrm>
            <a:off x="2471741" y="3098131"/>
            <a:ext cx="1195387" cy="1082675"/>
            <a:chOff x="2395502" y="3150768"/>
            <a:chExt cx="1196147" cy="1082752"/>
          </a:xfrm>
        </p:grpSpPr>
        <p:pic>
          <p:nvPicPr>
            <p:cNvPr id="19355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xmlns=""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xmlns=""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xmlns="">
                  <a:solidFill>
                    <a:srgbClr val="FFFFFF"/>
                  </a:solidFill>
                </a14:hiddenFill>
              </a:ext>
            </a:extLst>
          </p:spPr>
        </p:pic>
        <p:pic>
          <p:nvPicPr>
            <p:cNvPr id="193558"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xmlns=""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23"/>
            <p:cNvGrpSpPr>
              <a:grpSpLocks/>
            </p:cNvGrpSpPr>
            <p:nvPr/>
          </p:nvGrpSpPr>
          <p:grpSpPr bwMode="auto">
            <a:xfrm>
              <a:off x="2609833" y="3437031"/>
              <a:ext cx="659801" cy="413865"/>
              <a:chOff x="1702603" y="4643972"/>
              <a:chExt cx="1292785" cy="811596"/>
            </a:xfrm>
          </p:grpSpPr>
          <p:sp>
            <p:nvSpPr>
              <p:cNvPr id="127"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33837"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xmlns=""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3810" name="Rectangle 70"/>
          <p:cNvSpPr>
            <a:spLocks noChangeArrowheads="1"/>
          </p:cNvSpPr>
          <p:nvPr/>
        </p:nvSpPr>
        <p:spPr bwMode="auto">
          <a:xfrm>
            <a:off x="619126" y="636586"/>
            <a:ext cx="8002588" cy="858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700" b="0" smtClean="0">
                <a:solidFill>
                  <a:srgbClr val="333333"/>
                </a:solidFill>
                <a:latin typeface="Calibri" panose="020F0502020204030204" pitchFamily="34" charset="0"/>
              </a:rPr>
              <a:t>Customer’s </a:t>
            </a:r>
            <a:r>
              <a:rPr lang="en-GB" altLang="en-US" sz="1700" b="0" dirty="0">
                <a:solidFill>
                  <a:srgbClr val="333333"/>
                </a:solidFill>
                <a:latin typeface="Calibri" panose="020F0502020204030204" pitchFamily="34" charset="0"/>
              </a:rPr>
              <a:t>energy around CAMSS is not driven by 5 </a:t>
            </a:r>
            <a:r>
              <a:rPr lang="en-GB" altLang="en-US" sz="1700" dirty="0">
                <a:solidFill>
                  <a:srgbClr val="333333"/>
                </a:solidFill>
                <a:latin typeface="Calibri" panose="020F0502020204030204" pitchFamily="34" charset="0"/>
              </a:rPr>
              <a:t>distinct</a:t>
            </a:r>
            <a:r>
              <a:rPr lang="en-GB" altLang="en-US" sz="1700" b="0" dirty="0">
                <a:solidFill>
                  <a:srgbClr val="333333"/>
                </a:solidFill>
                <a:latin typeface="Calibri" panose="020F0502020204030204" pitchFamily="34" charset="0"/>
              </a:rPr>
              <a:t> parallel agendas</a:t>
            </a:r>
          </a:p>
          <a:p>
            <a:pPr defTabSz="914377">
              <a:lnSpc>
                <a:spcPct val="150000"/>
              </a:lnSpc>
              <a:buFont typeface="Arial" panose="020B0604020202020204" pitchFamily="34" charset="0"/>
              <a:buChar char="•"/>
            </a:pPr>
            <a:r>
              <a:rPr lang="en-GB" altLang="en-US" sz="1700" b="0" dirty="0">
                <a:solidFill>
                  <a:srgbClr val="333333"/>
                </a:solidFill>
                <a:latin typeface="Calibri" panose="020F0502020204030204" pitchFamily="34" charset="0"/>
              </a:rPr>
              <a:t>Combining CAMSS in tandem </a:t>
            </a:r>
            <a:r>
              <a:rPr lang="en-GB" altLang="en-US" sz="1700" dirty="0">
                <a:solidFill>
                  <a:srgbClr val="333333"/>
                </a:solidFill>
                <a:latin typeface="Calibri" panose="020F0502020204030204" pitchFamily="34" charset="0"/>
                <a:sym typeface="Wingdings" panose="05000000000000000000" pitchFamily="2" charset="2"/>
              </a:rPr>
              <a:t>delivers agility </a:t>
            </a:r>
            <a:r>
              <a:rPr lang="en-GB" altLang="en-US" sz="1700" b="0" dirty="0">
                <a:solidFill>
                  <a:srgbClr val="333333"/>
                </a:solidFill>
                <a:latin typeface="Calibri" panose="020F0502020204030204" pitchFamily="34" charset="0"/>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700" b="0" dirty="0">
                <a:solidFill>
                  <a:srgbClr val="333333"/>
                </a:solidFill>
                <a:latin typeface="Calibri" panose="020F0502020204030204" pitchFamily="34" charset="0"/>
                <a:sym typeface="Wingdings" panose="05000000000000000000" pitchFamily="2" charset="2"/>
              </a:rPr>
              <a:t>API-centric approach </a:t>
            </a:r>
            <a:r>
              <a:rPr lang="en-GB" altLang="en-US" sz="1700" b="0" dirty="0">
                <a:solidFill>
                  <a:srgbClr val="333333"/>
                </a:solidFill>
                <a:latin typeface="Calibri" panose="020F0502020204030204" pitchFamily="34" charset="0"/>
              </a:rPr>
              <a:t>enable CAMSS to be </a:t>
            </a:r>
            <a:r>
              <a:rPr lang="en-GB" altLang="en-US" sz="1700" dirty="0">
                <a:solidFill>
                  <a:srgbClr val="333333"/>
                </a:solidFill>
                <a:latin typeface="Calibri" panose="020F0502020204030204" pitchFamily="34" charset="0"/>
              </a:rPr>
              <a:t>rapidly composed </a:t>
            </a:r>
            <a:r>
              <a:rPr lang="en-GB" altLang="en-US" sz="1700" b="0" dirty="0">
                <a:solidFill>
                  <a:srgbClr val="333333"/>
                </a:solidFill>
                <a:latin typeface="Calibri" panose="020F0502020204030204" pitchFamily="34" charset="0"/>
              </a:rPr>
              <a:t>as building blocks</a:t>
            </a:r>
            <a:endParaRPr lang="en-GB" altLang="en-US" sz="1700" b="0" dirty="0">
              <a:solidFill>
                <a:srgbClr val="333333"/>
              </a:solidFill>
              <a:latin typeface="Calibri" panose="020F0502020204030204" pitchFamily="34" charset="0"/>
              <a:sym typeface="Wingdings" panose="05000000000000000000" pitchFamily="2" charset="2"/>
            </a:endParaRPr>
          </a:p>
        </p:txBody>
      </p:sp>
      <p:sp>
        <p:nvSpPr>
          <p:cNvPr id="82" name="Rectangle 2"/>
          <p:cNvSpPr>
            <a:spLocks noChangeArrowheads="1"/>
          </p:cNvSpPr>
          <p:nvPr/>
        </p:nvSpPr>
        <p:spPr bwMode="auto">
          <a:xfrm>
            <a:off x="1907089" y="2099344"/>
            <a:ext cx="4064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83" name="Rectangle 23"/>
          <p:cNvSpPr>
            <a:spLocks noChangeArrowheads="1"/>
          </p:cNvSpPr>
          <p:nvPr/>
        </p:nvSpPr>
        <p:spPr bwMode="auto">
          <a:xfrm>
            <a:off x="3562796" y="2092994"/>
            <a:ext cx="4064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84" name="Rectangle 24"/>
          <p:cNvSpPr>
            <a:spLocks noChangeArrowheads="1"/>
          </p:cNvSpPr>
          <p:nvPr/>
        </p:nvSpPr>
        <p:spPr bwMode="auto">
          <a:xfrm>
            <a:off x="5218503" y="2092994"/>
            <a:ext cx="4064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85" name="Rectangle 25"/>
          <p:cNvSpPr>
            <a:spLocks noChangeArrowheads="1"/>
          </p:cNvSpPr>
          <p:nvPr/>
        </p:nvSpPr>
        <p:spPr bwMode="auto">
          <a:xfrm>
            <a:off x="6874209" y="2099344"/>
            <a:ext cx="406400" cy="45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33815" name="Freeform 5"/>
          <p:cNvSpPr>
            <a:spLocks/>
          </p:cNvSpPr>
          <p:nvPr/>
        </p:nvSpPr>
        <p:spPr bwMode="auto">
          <a:xfrm>
            <a:off x="1495428" y="4056980"/>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6" name="Freeform 80"/>
          <p:cNvSpPr>
            <a:spLocks/>
          </p:cNvSpPr>
          <p:nvPr/>
        </p:nvSpPr>
        <p:spPr bwMode="auto">
          <a:xfrm>
            <a:off x="733427" y="3834729"/>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7" name="Freeform 85"/>
          <p:cNvSpPr>
            <a:spLocks/>
          </p:cNvSpPr>
          <p:nvPr/>
        </p:nvSpPr>
        <p:spPr bwMode="auto">
          <a:xfrm flipH="1">
            <a:off x="2124077" y="3734719"/>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8" name="Freeform 86"/>
          <p:cNvSpPr>
            <a:spLocks/>
          </p:cNvSpPr>
          <p:nvPr/>
        </p:nvSpPr>
        <p:spPr bwMode="auto">
          <a:xfrm flipH="1">
            <a:off x="2219326" y="3944269"/>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19" name="Freeform 87"/>
          <p:cNvSpPr>
            <a:spLocks/>
          </p:cNvSpPr>
          <p:nvPr/>
        </p:nvSpPr>
        <p:spPr bwMode="auto">
          <a:xfrm flipH="1">
            <a:off x="2312991" y="4031582"/>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0" name="Freeform 92"/>
          <p:cNvSpPr>
            <a:spLocks/>
          </p:cNvSpPr>
          <p:nvPr/>
        </p:nvSpPr>
        <p:spPr bwMode="auto">
          <a:xfrm flipH="1">
            <a:off x="2362201" y="3758532"/>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1" name="Rectangle 8"/>
          <p:cNvSpPr>
            <a:spLocks noChangeArrowheads="1"/>
          </p:cNvSpPr>
          <p:nvPr/>
        </p:nvSpPr>
        <p:spPr bwMode="auto">
          <a:xfrm>
            <a:off x="598488" y="4063331"/>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2" name="Rectangle 93"/>
          <p:cNvSpPr>
            <a:spLocks noChangeArrowheads="1"/>
          </p:cNvSpPr>
          <p:nvPr/>
        </p:nvSpPr>
        <p:spPr bwMode="auto">
          <a:xfrm>
            <a:off x="1350963" y="4174456"/>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3" name="Rectangle 96"/>
          <p:cNvSpPr>
            <a:spLocks noChangeArrowheads="1"/>
          </p:cNvSpPr>
          <p:nvPr/>
        </p:nvSpPr>
        <p:spPr bwMode="auto">
          <a:xfrm>
            <a:off x="2840041" y="4152231"/>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4" name="Rectangle 97"/>
          <p:cNvSpPr>
            <a:spLocks noChangeArrowheads="1"/>
          </p:cNvSpPr>
          <p:nvPr/>
        </p:nvSpPr>
        <p:spPr bwMode="auto">
          <a:xfrm>
            <a:off x="4692654" y="4253831"/>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5" name="Rectangle 99"/>
          <p:cNvSpPr>
            <a:spLocks noChangeArrowheads="1"/>
          </p:cNvSpPr>
          <p:nvPr/>
        </p:nvSpPr>
        <p:spPr bwMode="auto">
          <a:xfrm>
            <a:off x="6129339" y="4325269"/>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33826" name="Rectangle 100"/>
          <p:cNvSpPr>
            <a:spLocks noChangeArrowheads="1"/>
          </p:cNvSpPr>
          <p:nvPr/>
        </p:nvSpPr>
        <p:spPr bwMode="auto">
          <a:xfrm>
            <a:off x="7535863" y="4445919"/>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02" name="Rectangle 3"/>
          <p:cNvSpPr>
            <a:spLocks noChangeArrowheads="1"/>
          </p:cNvSpPr>
          <p:nvPr/>
        </p:nvSpPr>
        <p:spPr bwMode="auto">
          <a:xfrm>
            <a:off x="2905128" y="4953919"/>
            <a:ext cx="538797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400" b="0" i="1" dirty="0">
                <a:solidFill>
                  <a:srgbClr val="000000">
                    <a:lumMod val="50000"/>
                    <a:lumOff val="50000"/>
                  </a:srgbClr>
                </a:solidFill>
                <a:latin typeface="Calibri" panose="020F0502020204030204" pitchFamily="34" charset="0"/>
              </a:rPr>
              <a:t>e.g. Developer composes new app to address requirement from CMO</a:t>
            </a:r>
          </a:p>
          <a:p>
            <a:pPr defTabSz="914377">
              <a:defRPr/>
            </a:pPr>
            <a:endParaRPr lang="en-GB" altLang="en-US" sz="600" b="0" i="1" dirty="0">
              <a:solidFill>
                <a:srgbClr val="000000"/>
              </a:solidFill>
              <a:latin typeface="Calibri" panose="020F0502020204030204" pitchFamily="34" charset="0"/>
            </a:endParaRPr>
          </a:p>
          <a:p>
            <a:pPr defTabSz="914377">
              <a:defRPr/>
            </a:pPr>
            <a:r>
              <a:rPr lang="en-GB" altLang="en-US" sz="1400" dirty="0">
                <a:solidFill>
                  <a:srgbClr val="83D1F5">
                    <a:lumMod val="50000"/>
                  </a:srgbClr>
                </a:solidFill>
                <a:latin typeface="Calibri" panose="020F0502020204030204" pitchFamily="34" charset="0"/>
              </a:rPr>
              <a:t>Mobile</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app</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drives increased retail sales by </a:t>
            </a:r>
            <a:r>
              <a:rPr lang="en-GB" altLang="en-US" sz="1400" dirty="0">
                <a:solidFill>
                  <a:srgbClr val="83D1F5">
                    <a:lumMod val="50000"/>
                  </a:srgbClr>
                </a:solidFill>
                <a:latin typeface="Calibri" panose="020F0502020204030204" pitchFamily="34" charset="0"/>
              </a:rPr>
              <a:t>analysis</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a:t>
            </a:r>
            <a:r>
              <a:rPr lang="en-GB" altLang="en-US" sz="1400" dirty="0">
                <a:solidFill>
                  <a:srgbClr val="83D1F5">
                    <a:lumMod val="50000"/>
                  </a:srgbClr>
                </a:solidFill>
                <a:latin typeface="Calibri" panose="020F0502020204030204" pitchFamily="34" charset="0"/>
              </a:rPr>
              <a:t>SaaS</a:t>
            </a:r>
            <a:r>
              <a:rPr lang="en-GB" altLang="en-US" sz="1400" b="0" dirty="0">
                <a:solidFill>
                  <a:srgbClr val="000000"/>
                </a:solidFill>
                <a:latin typeface="Calibri" panose="020F0502020204030204" pitchFamily="34" charset="0"/>
              </a:rPr>
              <a:t>)</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of purchase history (</a:t>
            </a:r>
            <a:r>
              <a:rPr lang="en-GB" altLang="en-US" sz="1400" dirty="0">
                <a:solidFill>
                  <a:srgbClr val="83D1F5">
                    <a:lumMod val="50000"/>
                  </a:srgbClr>
                </a:solidFill>
                <a:latin typeface="Calibri" panose="020F0502020204030204" pitchFamily="34" charset="0"/>
              </a:rPr>
              <a:t>on </a:t>
            </a:r>
            <a:r>
              <a:rPr lang="en-GB" altLang="en-US" sz="1400" dirty="0" err="1">
                <a:solidFill>
                  <a:srgbClr val="83D1F5">
                    <a:lumMod val="50000"/>
                  </a:srgbClr>
                </a:solidFill>
                <a:latin typeface="Calibri" panose="020F0502020204030204" pitchFamily="34" charset="0"/>
              </a:rPr>
              <a:t>prem</a:t>
            </a:r>
            <a:r>
              <a:rPr lang="en-GB" altLang="en-US" sz="1400" b="0" dirty="0">
                <a:solidFill>
                  <a:srgbClr val="000000"/>
                </a:solidFill>
                <a:latin typeface="Calibri" panose="020F0502020204030204" pitchFamily="34" charset="0"/>
              </a:rPr>
              <a:t>), shopping basket (</a:t>
            </a:r>
            <a:r>
              <a:rPr lang="en-GB" altLang="en-US" sz="1400" dirty="0">
                <a:solidFill>
                  <a:srgbClr val="83D1F5">
                    <a:lumMod val="50000"/>
                  </a:srgbClr>
                </a:solidFill>
                <a:latin typeface="Calibri" panose="020F0502020204030204" pitchFamily="34" charset="0"/>
              </a:rPr>
              <a:t>cloud</a:t>
            </a:r>
            <a:r>
              <a:rPr lang="en-GB" altLang="en-US" sz="1400" b="0" dirty="0">
                <a:solidFill>
                  <a:srgbClr val="000000"/>
                </a:solidFill>
                <a:latin typeface="Calibri" panose="020F0502020204030204" pitchFamily="34" charset="0"/>
              </a:rPr>
              <a:t>)</a:t>
            </a:r>
            <a:r>
              <a:rPr lang="en-GB" altLang="en-US" sz="1400" b="0" dirty="0">
                <a:solidFill>
                  <a:srgbClr val="83D1F5">
                    <a:lumMod val="50000"/>
                  </a:srgbClr>
                </a:solidFill>
                <a:latin typeface="Calibri" panose="020F0502020204030204" pitchFamily="34" charset="0"/>
              </a:rPr>
              <a:t> </a:t>
            </a:r>
            <a:r>
              <a:rPr lang="en-GB" altLang="en-US" sz="1400" b="0" dirty="0">
                <a:solidFill>
                  <a:srgbClr val="000000"/>
                </a:solidFill>
                <a:latin typeface="Calibri" panose="020F0502020204030204" pitchFamily="34" charset="0"/>
              </a:rPr>
              <a:t>and preferences of </a:t>
            </a:r>
            <a:r>
              <a:rPr lang="en-GB" altLang="en-US" sz="1400" dirty="0">
                <a:solidFill>
                  <a:srgbClr val="83D1F5">
                    <a:lumMod val="50000"/>
                  </a:srgbClr>
                </a:solidFill>
                <a:latin typeface="Calibri" panose="020F0502020204030204" pitchFamily="34" charset="0"/>
              </a:rPr>
              <a:t>social</a:t>
            </a:r>
            <a:r>
              <a:rPr lang="en-GB" altLang="en-US" sz="1400" dirty="0">
                <a:solidFill>
                  <a:srgbClr val="000000"/>
                </a:solidFill>
                <a:latin typeface="Calibri" panose="020F0502020204030204" pitchFamily="34" charset="0"/>
              </a:rPr>
              <a:t> </a:t>
            </a:r>
            <a:r>
              <a:rPr lang="en-GB" altLang="en-US" sz="1400" b="0" dirty="0">
                <a:solidFill>
                  <a:srgbClr val="000000"/>
                </a:solidFill>
                <a:latin typeface="Calibri" panose="020F0502020204030204" pitchFamily="34" charset="0"/>
              </a:rPr>
              <a:t>circle and sends </a:t>
            </a:r>
            <a:r>
              <a:rPr lang="en-GB" altLang="en-US" sz="1400" dirty="0">
                <a:solidFill>
                  <a:srgbClr val="83D1F5">
                    <a:lumMod val="50000"/>
                  </a:srgbClr>
                </a:solidFill>
                <a:latin typeface="Calibri" panose="020F0502020204030204" pitchFamily="34" charset="0"/>
              </a:rPr>
              <a:t>secure</a:t>
            </a:r>
            <a:r>
              <a:rPr lang="en-GB" altLang="en-US" sz="1400" b="0" dirty="0">
                <a:solidFill>
                  <a:srgbClr val="000000"/>
                </a:solidFill>
                <a:latin typeface="Calibri" panose="020F0502020204030204" pitchFamily="34" charset="0"/>
              </a:rPr>
              <a:t> personalised offers based on proximity to stores and vending machines (</a:t>
            </a:r>
            <a:r>
              <a:rPr lang="en-GB" altLang="en-US" sz="1400" dirty="0">
                <a:solidFill>
                  <a:srgbClr val="83D1F5">
                    <a:lumMod val="50000"/>
                  </a:srgbClr>
                </a:solidFill>
                <a:latin typeface="Calibri" panose="020F0502020204030204" pitchFamily="34" charset="0"/>
              </a:rPr>
              <a:t>Internet of Things</a:t>
            </a:r>
            <a:r>
              <a:rPr lang="en-GB" altLang="en-US" sz="1400" b="0" dirty="0">
                <a:solidFill>
                  <a:srgbClr val="000000"/>
                </a:solidFill>
                <a:latin typeface="Calibri" panose="020F0502020204030204" pitchFamily="34" charset="0"/>
              </a:rPr>
              <a:t>) </a:t>
            </a:r>
          </a:p>
        </p:txBody>
      </p:sp>
      <p:sp>
        <p:nvSpPr>
          <p:cNvPr id="33828" name="Freeform 104"/>
          <p:cNvSpPr>
            <a:spLocks/>
          </p:cNvSpPr>
          <p:nvPr/>
        </p:nvSpPr>
        <p:spPr bwMode="auto">
          <a:xfrm>
            <a:off x="989014" y="3498180"/>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33829" name="Rectangle 105"/>
          <p:cNvSpPr>
            <a:spLocks noChangeArrowheads="1"/>
          </p:cNvSpPr>
          <p:nvPr/>
        </p:nvSpPr>
        <p:spPr bwMode="auto">
          <a:xfrm>
            <a:off x="838203" y="4314156"/>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2977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xmlns="" val="0"/>
              </a:ext>
            </a:extLst>
          </a:blip>
          <a:srcRect l="9370" b="12933"/>
          <a:stretch/>
        </p:blipFill>
        <p:spPr bwMode="auto">
          <a:xfrm>
            <a:off x="1344882" y="4776927"/>
            <a:ext cx="1369411" cy="17143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9333012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a:t>
            </a:fld>
            <a:endParaRPr lang="en-US"/>
          </a:p>
        </p:txBody>
      </p:sp>
    </p:spTree>
    <p:extLst>
      <p:ext uri="{BB962C8B-B14F-4D97-AF65-F5344CB8AC3E}">
        <p14:creationId xmlns:p14="http://schemas.microsoft.com/office/powerpoint/2010/main" xmlns="" val="505135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31</a:t>
            </a:fld>
            <a:endParaRPr lang="en-US"/>
          </a:p>
        </p:txBody>
      </p:sp>
    </p:spTree>
    <p:extLst>
      <p:ext uri="{BB962C8B-B14F-4D97-AF65-F5344CB8AC3E}">
        <p14:creationId xmlns:p14="http://schemas.microsoft.com/office/powerpoint/2010/main" xmlns="" val="2645509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32</a:t>
            </a:fld>
            <a:endParaRPr lang="en-US"/>
          </a:p>
        </p:txBody>
      </p:sp>
    </p:spTree>
    <p:extLst>
      <p:ext uri="{BB962C8B-B14F-4D97-AF65-F5344CB8AC3E}">
        <p14:creationId xmlns:p14="http://schemas.microsoft.com/office/powerpoint/2010/main" xmlns="" val="91009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
        <p:nvSpPr>
          <p:cNvPr id="20" name="Slide Number Placeholder 19"/>
          <p:cNvSpPr>
            <a:spLocks noGrp="1"/>
          </p:cNvSpPr>
          <p:nvPr>
            <p:ph type="sldNum" sz="quarter" idx="12"/>
          </p:nvPr>
        </p:nvSpPr>
        <p:spPr/>
        <p:txBody>
          <a:bodyPr/>
          <a:lstStyle/>
          <a:p>
            <a:pPr>
              <a:defRPr/>
            </a:pPr>
            <a:fld id="{D1078B3D-2409-4215-AF83-7C0B21E8F3F8}" type="slidenum">
              <a:rPr lang="en-US" smtClean="0"/>
              <a:pPr>
                <a:defRPr/>
              </a:pPr>
              <a:t>34</a:t>
            </a:fld>
            <a:endParaRPr lang="en-US"/>
          </a:p>
        </p:txBody>
      </p:sp>
    </p:spTree>
    <p:custDataLst>
      <p:tags r:id="rId1"/>
    </p:custDataLst>
    <p:extLst>
      <p:ext uri="{BB962C8B-B14F-4D97-AF65-F5344CB8AC3E}">
        <p14:creationId xmlns:p14="http://schemas.microsoft.com/office/powerpoint/2010/main" xmlns="" val="3560682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35</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xmlns="" val="197990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36</a:t>
            </a:fld>
            <a:endParaRPr lang="en-US"/>
          </a:p>
        </p:txBody>
      </p:sp>
    </p:spTree>
    <p:extLst>
      <p:ext uri="{BB962C8B-B14F-4D97-AF65-F5344CB8AC3E}">
        <p14:creationId xmlns:p14="http://schemas.microsoft.com/office/powerpoint/2010/main" xmlns="" val="2628550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37</a:t>
            </a:fld>
            <a:endParaRPr lang="en-US"/>
          </a:p>
        </p:txBody>
      </p:sp>
    </p:spTree>
    <p:extLst>
      <p:ext uri="{BB962C8B-B14F-4D97-AF65-F5344CB8AC3E}">
        <p14:creationId xmlns:p14="http://schemas.microsoft.com/office/powerpoint/2010/main" xmlns="" val="3360545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
        <p:nvSpPr>
          <p:cNvPr id="7" name="Slide Number Placeholder 6"/>
          <p:cNvSpPr>
            <a:spLocks noGrp="1"/>
          </p:cNvSpPr>
          <p:nvPr>
            <p:ph type="sldNum" sz="quarter" idx="12"/>
          </p:nvPr>
        </p:nvSpPr>
        <p:spPr/>
        <p:txBody>
          <a:bodyPr/>
          <a:lstStyle/>
          <a:p>
            <a:pPr>
              <a:defRPr/>
            </a:pPr>
            <a:fld id="{F2656190-EADB-44BF-AE6D-C94FA8C6BE54}" type="slidenum">
              <a:rPr lang="en-US" smtClean="0"/>
              <a:pPr>
                <a:defRPr/>
              </a:pPr>
              <a:t>38</a:t>
            </a:fld>
            <a:endParaRPr lang="en-US"/>
          </a:p>
        </p:txBody>
      </p:sp>
    </p:spTree>
    <p:extLst>
      <p:ext uri="{BB962C8B-B14F-4D97-AF65-F5344CB8AC3E}">
        <p14:creationId xmlns:p14="http://schemas.microsoft.com/office/powerpoint/2010/main" xmlns="" val="1300553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39</a:t>
            </a:fld>
            <a:endParaRPr lang="en-US"/>
          </a:p>
        </p:txBody>
      </p:sp>
    </p:spTree>
    <p:extLst>
      <p:ext uri="{BB962C8B-B14F-4D97-AF65-F5344CB8AC3E}">
        <p14:creationId xmlns:p14="http://schemas.microsoft.com/office/powerpoint/2010/main" xmlns="" val="2708998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xmlns="" val="2364041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p>
          <a:p>
            <a:pPr marL="914400" lvl="1" indent="-514350" fontAlgn="auto">
              <a:spcAft>
                <a:spcPts val="0"/>
              </a:spcAft>
              <a:buFont typeface="+mj-lt"/>
              <a:buAutoNum type="arabicPeriod"/>
              <a:defRPr/>
            </a:pPr>
            <a:r>
              <a:rPr lang="en-US" smtClean="0"/>
              <a:t> Comment 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4</a:t>
            </a:r>
          </a:p>
        </p:txBody>
      </p:sp>
      <p:sp>
        <p:nvSpPr>
          <p:cNvPr id="3" name="Subtitle 2"/>
          <p:cNvSpPr>
            <a:spLocks noGrp="1"/>
          </p:cNvSpPr>
          <p:nvPr>
            <p:ph type="subTitle" idx="1"/>
          </p:nvPr>
        </p:nvSpPr>
        <p:spPr/>
        <p:txBody>
          <a:bodyPr/>
          <a:lstStyle/>
          <a:p>
            <a:r>
              <a:rPr lang="en-US" smtClean="0"/>
              <a:t>Creating ERROR</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a:t>
            </a:fld>
            <a:endParaRPr lang="en-US"/>
          </a:p>
        </p:txBody>
      </p:sp>
    </p:spTree>
    <p:extLst>
      <p:ext uri="{BB962C8B-B14F-4D97-AF65-F5344CB8AC3E}">
        <p14:creationId xmlns:p14="http://schemas.microsoft.com/office/powerpoint/2010/main" xmlns="" val="3117634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5</a:t>
            </a:r>
          </a:p>
        </p:txBody>
      </p:sp>
      <p:sp>
        <p:nvSpPr>
          <p:cNvPr id="3" name="Subtitle 2"/>
          <p:cNvSpPr>
            <a:spLocks noGrp="1"/>
          </p:cNvSpPr>
          <p:nvPr>
            <p:ph type="subTitle" idx="1"/>
          </p:nvPr>
        </p:nvSpPr>
        <p:spPr/>
        <p:txBody>
          <a:bodyPr/>
          <a:lstStyle/>
          <a:p>
            <a:r>
              <a:rPr lang="en-US" smtClean="0"/>
              <a:t>Toasting</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5 Changes to Lab 4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THESE LINES</a:t>
            </a:r>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  </a:t>
            </a:r>
            <a:br>
              <a:rPr lang="en-US" sz="2600" smtClean="0"/>
            </a:br>
            <a:r>
              <a:rPr lang="en-US" sz="2600" smtClean="0"/>
              <a:t>                                                                 Toast.LENGTH_LONG);</a:t>
            </a:r>
          </a:p>
          <a:p>
            <a:pPr fontAlgn="auto">
              <a:spcAft>
                <a:spcPts val="0"/>
              </a:spcAft>
              <a:buFont typeface="Arial" pitchFamily="34" charset="0"/>
              <a:buNone/>
              <a:defRPr/>
            </a:pPr>
            <a:r>
              <a:rPr lang="en-US" sz="2600" smtClean="0"/>
              <a:t>toast.show();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6</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59</a:t>
            </a:fld>
            <a:endParaRPr lang="en-US"/>
          </a:p>
        </p:txBody>
      </p:sp>
    </p:spTree>
    <p:extLst>
      <p:ext uri="{BB962C8B-B14F-4D97-AF65-F5344CB8AC3E}">
        <p14:creationId xmlns:p14="http://schemas.microsoft.com/office/powerpoint/2010/main" xmlns="" val="171131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6</a:t>
            </a:fld>
            <a:endParaRPr lang="en-US"/>
          </a:p>
        </p:txBody>
      </p:sp>
    </p:spTree>
    <p:extLst>
      <p:ext uri="{BB962C8B-B14F-4D97-AF65-F5344CB8AC3E}">
        <p14:creationId xmlns:p14="http://schemas.microsoft.com/office/powerpoint/2010/main" xmlns="" val="532300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60</a:t>
            </a:fld>
            <a:endParaRPr lang="en-US"/>
          </a:p>
        </p:txBody>
      </p:sp>
    </p:spTree>
    <p:extLst>
      <p:ext uri="{BB962C8B-B14F-4D97-AF65-F5344CB8AC3E}">
        <p14:creationId xmlns:p14="http://schemas.microsoft.com/office/powerpoint/2010/main" xmlns="" val="3033869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648915D5-F7A9-4C10-8AB7-6A4A72AC4783}"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a:xfrm>
            <a:off x="457200" y="1219200"/>
            <a:ext cx="8229600" cy="4525963"/>
          </a:xfrm>
        </p:spPr>
        <p:txBody>
          <a:bodyPr/>
          <a:lstStyle/>
          <a:p>
            <a:pPr>
              <a:buNone/>
            </a:pPr>
            <a:r>
              <a:rPr lang="en-US" sz="1200" smtClean="0"/>
              <a:t>package com.example.helloandroid;</a:t>
            </a:r>
          </a:p>
          <a:p>
            <a:pPr>
              <a:buNone/>
            </a:pPr>
            <a:endParaRPr lang="en-US" sz="1200" smtClean="0"/>
          </a:p>
          <a:p>
            <a:pPr>
              <a:buNone/>
            </a:pPr>
            <a:r>
              <a:rPr lang="en-US" sz="1200" smtClean="0"/>
              <a:t>import android.app.Activity;</a:t>
            </a:r>
          </a:p>
          <a:p>
            <a:pPr>
              <a:buNone/>
            </a:pPr>
            <a:r>
              <a:rPr lang="en-US" sz="1200" smtClean="0"/>
              <a:t>import android.os.Bundle;</a:t>
            </a:r>
          </a:p>
          <a:p>
            <a:pPr>
              <a:buNone/>
            </a:pPr>
            <a:r>
              <a:rPr lang="en-US" sz="1200" smtClean="0"/>
              <a:t>import android.os.StrictMode;</a:t>
            </a:r>
          </a:p>
          <a:p>
            <a:pPr>
              <a:buNone/>
            </a:pPr>
            <a:r>
              <a:rPr lang="en-US" sz="1200" smtClean="0"/>
              <a:t>import android.util.Log;</a:t>
            </a:r>
          </a:p>
          <a:p>
            <a:pPr>
              <a:buNone/>
            </a:pPr>
            <a:r>
              <a:rPr lang="en-US" sz="1200" smtClean="0"/>
              <a:t>import android.view.Menu;</a:t>
            </a:r>
          </a:p>
          <a:p>
            <a:pPr>
              <a:buNone/>
            </a:pPr>
            <a:r>
              <a:rPr lang="en-US" sz="1200" smtClean="0"/>
              <a:t>import android.view.MenuItem;</a:t>
            </a:r>
          </a:p>
          <a:p>
            <a:pPr>
              <a:buNone/>
            </a:pPr>
            <a:r>
              <a:rPr lang="en-US" sz="1200" smtClean="0"/>
              <a:t>import android.widget.Button;</a:t>
            </a:r>
          </a:p>
          <a:p>
            <a:pPr>
              <a:buNone/>
            </a:pPr>
            <a:r>
              <a:rPr lang="en-US" sz="1200" smtClean="0"/>
              <a:t>import android.widget.TextView;</a:t>
            </a:r>
          </a:p>
          <a:p>
            <a:pPr>
              <a:buNone/>
            </a:pPr>
            <a:r>
              <a:rPr lang="en-US" sz="1200" smtClean="0"/>
              <a:t>import android.widget.Toast;</a:t>
            </a:r>
            <a:br>
              <a:rPr lang="en-US" sz="1200" smtClean="0"/>
            </a:br>
            <a:endParaRPr lang="en-US" sz="1200" smtClean="0"/>
          </a:p>
          <a:p>
            <a:pPr>
              <a:buNone/>
            </a:pPr>
            <a:r>
              <a:rPr lang="en-US" sz="1200" smtClean="0"/>
              <a:t>public class MainActivity extends AppCompatActivity {</a:t>
            </a:r>
          </a:p>
          <a:p>
            <a:pPr>
              <a:buNone/>
            </a:pPr>
            <a:r>
              <a:rPr lang="en-US" sz="1200" smtClean="0"/>
              <a:t>    TextView textView;</a:t>
            </a:r>
          </a:p>
          <a:p>
            <a:pPr>
              <a:buNone/>
            </a:pPr>
            <a:r>
              <a:rPr lang="en-US" sz="1200" smtClean="0"/>
              <a:t>    Button ourButton;</a:t>
            </a:r>
          </a:p>
          <a:p>
            <a:pPr>
              <a:buNone/>
            </a:pPr>
            <a:r>
              <a:rPr lang="en-US" sz="1200" smtClean="0"/>
              <a:t>    // OVER WRITE OnCreate Method in LAB 7</a:t>
            </a:r>
          </a:p>
          <a:p>
            <a:pPr>
              <a:buNone/>
            </a:pPr>
            <a:r>
              <a:rPr lang="en-US" sz="1200" smtClean="0"/>
              <a:t>    @Override</a:t>
            </a:r>
          </a:p>
          <a:p>
            <a:pPr>
              <a:buNone/>
            </a:pPr>
            <a:r>
              <a:rPr lang="en-US" sz="1200" smtClean="0"/>
              <a:t>    protected void onCreate(Bundle bundle) {</a:t>
            </a:r>
          </a:p>
          <a:p>
            <a:pPr>
              <a:buNone/>
            </a:pPr>
            <a:r>
              <a:rPr lang="en-US" sz="1200" smtClean="0"/>
              <a:t>        super.onCreate(bundle);</a:t>
            </a:r>
          </a:p>
          <a:p>
            <a:pPr>
              <a:buNone/>
            </a:pPr>
            <a:r>
              <a:rPr lang="en-US" sz="1200" smtClean="0"/>
              <a:t>        setContentView(R.layout.activity_main);</a:t>
            </a:r>
          </a:p>
          <a:p>
            <a:pPr>
              <a:buNone/>
            </a:pPr>
            <a:r>
              <a:rPr lang="en-US" sz="1200" smtClean="0"/>
              <a:t>        textView = (TextView) findViewById(R.id.textView);</a:t>
            </a:r>
          </a:p>
          <a:p>
            <a:pPr>
              <a:buNone/>
            </a:pPr>
            <a:r>
              <a:rPr lang="en-US" sz="1200" smtClean="0"/>
              <a:t>        ourButton = (Button) findViewById(R.id.button);</a:t>
            </a:r>
          </a:p>
          <a:p>
            <a:pPr>
              <a:buNone/>
            </a:pPr>
            <a:r>
              <a:rPr lang="en-US" sz="1200" smtClean="0"/>
              <a:t>        ourButton.setOnClickListener(new OurOnClickListener(this));</a:t>
            </a:r>
          </a:p>
          <a:p>
            <a:pPr>
              <a:buNone/>
            </a:pPr>
            <a:r>
              <a:rPr lang="en-US" sz="1200" smtClean="0"/>
              <a:t>    }</a:t>
            </a:r>
          </a:p>
          <a:p>
            <a:pPr>
              <a:buNone/>
            </a:pPr>
            <a:r>
              <a:rPr lang="en-US" sz="1200" smtClean="0"/>
              <a:t>...</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com.example.helloandroid;</a:t>
            </a:r>
          </a:p>
          <a:p>
            <a:pPr>
              <a:buNone/>
            </a:pPr>
            <a:r>
              <a:rPr lang="en-US" sz="1400" smtClean="0"/>
              <a:t>import android.view.View;</a:t>
            </a:r>
          </a:p>
          <a:p>
            <a:pPr>
              <a:buNone/>
            </a:pPr>
            <a:r>
              <a:rPr lang="en-US" sz="1400" smtClean="0"/>
              <a:t>import android.view.View.OnClickListener;</a:t>
            </a:r>
          </a:p>
          <a:p>
            <a:pPr>
              <a:buNone/>
            </a:pPr>
            <a:r>
              <a:rPr lang="en-US" sz="1400" smtClean="0"/>
              <a:t>public class OurOnClickListener implements OnClickListener {</a:t>
            </a:r>
          </a:p>
          <a:p>
            <a:pPr>
              <a:buNone/>
            </a:pPr>
            <a:endParaRPr lang="en-US" sz="1400" smtClean="0"/>
          </a:p>
          <a:p>
            <a:pPr>
              <a:buNone/>
            </a:pPr>
            <a:r>
              <a:rPr lang="en-US" sz="1400" smtClean="0"/>
              <a:t>MainActivity caller;</a:t>
            </a:r>
          </a:p>
          <a:p>
            <a:pPr>
              <a:buNone/>
            </a:pPr>
            <a:r>
              <a:rPr lang="en-US" sz="1400" smtClean="0"/>
              <a:t>private int count;</a:t>
            </a:r>
          </a:p>
          <a:p>
            <a:pPr>
              <a:buNone/>
            </a:pPr>
            <a:endParaRPr lang="en-US" sz="1400" smtClean="0"/>
          </a:p>
          <a:p>
            <a:pPr>
              <a:buNone/>
            </a:pPr>
            <a:r>
              <a:rPr lang="en-US" sz="1400" smtClean="0"/>
              <a:t>public OurOnClickListener(MainActivity activity) {</a:t>
            </a:r>
          </a:p>
          <a:p>
            <a:pPr lvl="1">
              <a:buNone/>
            </a:pPr>
            <a:r>
              <a:rPr lang="en-US" sz="1000" smtClean="0"/>
              <a:t>this.caller = activity;</a:t>
            </a:r>
          </a:p>
          <a:p>
            <a:pPr lvl="1">
              <a:buNone/>
            </a:pPr>
            <a:r>
              <a:rPr lang="en-US" sz="1000" smtClean="0"/>
              <a:t>this.count = 0;</a:t>
            </a:r>
          </a:p>
          <a:p>
            <a:pPr>
              <a:buNone/>
            </a:pPr>
            <a:r>
              <a:rPr lang="en-US" sz="1400" smtClean="0"/>
              <a:t>}</a:t>
            </a:r>
          </a:p>
          <a:p>
            <a:pPr>
              <a:buNone/>
            </a:pPr>
            <a:endParaRPr lang="en-US" sz="1400" smtClean="0"/>
          </a:p>
          <a:p>
            <a:pPr>
              <a:buNone/>
            </a:pPr>
            <a:r>
              <a:rPr lang="en-US" sz="1400" smtClean="0"/>
              <a:t>@Override</a:t>
            </a:r>
          </a:p>
          <a:p>
            <a:pPr>
              <a:buNone/>
            </a:pPr>
            <a:r>
              <a:rPr lang="en-US" sz="1400" smtClean="0"/>
              <a:t>public void onClick(View v) {</a:t>
            </a:r>
          </a:p>
          <a:p>
            <a:pPr lvl="1">
              <a:buNone/>
            </a:pPr>
            <a:r>
              <a:rPr lang="en-US" sz="1000" smtClean="0"/>
              <a:t>count++;</a:t>
            </a:r>
          </a:p>
          <a:p>
            <a:pPr lvl="1">
              <a:buNone/>
            </a:pPr>
            <a:r>
              <a:rPr lang="en-US" sz="1000" smtClean="0"/>
              <a:t>String countstr = Integer.toString(count);</a:t>
            </a:r>
          </a:p>
          <a:p>
            <a:pPr lvl="1">
              <a:buNone/>
            </a:pPr>
            <a:r>
              <a:rPr lang="en-US" sz="1000" smtClean="0"/>
              <a:t>caller.textView.setText("Clicked " + countstr + " times");</a:t>
            </a:r>
          </a:p>
          <a:p>
            <a:pPr>
              <a:buNone/>
            </a:pPr>
            <a:r>
              <a:rPr lang="en-US" sz="1400" smtClean="0"/>
              <a:t>}</a:t>
            </a:r>
          </a:p>
          <a:p>
            <a:pPr>
              <a:buNone/>
            </a:pPr>
            <a:endParaRPr lang="en-US" sz="1400" smtClean="0"/>
          </a:p>
          <a:p>
            <a:pPr>
              <a:buNone/>
            </a:pPr>
            <a:r>
              <a:rPr lang="en-US" sz="1400" smtClean="0"/>
              <a:t>}</a:t>
            </a:r>
          </a:p>
          <a:p>
            <a:pPr>
              <a:buNone/>
            </a:pPr>
            <a:endParaRPr lang="en-US" sz="140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MainActivity.java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smtClean="0"/>
              <a:t>res/layout/</a:t>
            </a:r>
            <a:r>
              <a:rPr lang="en-US" sz="2000" b="1" smtClean="0"/>
              <a:t>activity_main.xml</a:t>
            </a:r>
            <a:endParaRPr lang="en-US" sz="2000" b="1" dirty="0" smtClean="0"/>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69</a:t>
            </a:fld>
            <a:endParaRPr lang="en-US"/>
          </a:p>
        </p:txBody>
      </p:sp>
    </p:spTree>
    <p:custDataLst>
      <p:tags r:id="rId1"/>
    </p:custDataLst>
    <p:extLst>
      <p:ext uri="{BB962C8B-B14F-4D97-AF65-F5344CB8AC3E}">
        <p14:creationId xmlns:p14="http://schemas.microsoft.com/office/powerpoint/2010/main" xmlns="" val="1231537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~240dpi       ~320dpi      ~480dpi       ~640dpi</a:t>
            </a:r>
            <a:endParaRPr lang="en-US" sz="140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7</a:t>
            </a:fld>
            <a:endParaRPr lang="en-US"/>
          </a:p>
        </p:txBody>
      </p:sp>
    </p:spTree>
    <p:extLst>
      <p:ext uri="{BB962C8B-B14F-4D97-AF65-F5344CB8AC3E}">
        <p14:creationId xmlns:p14="http://schemas.microsoft.com/office/powerpoint/2010/main" xmlns="" val="3053202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76200"/>
            <a:ext cx="8229600" cy="1143000"/>
          </a:xfrm>
        </p:spPr>
        <p:txBody>
          <a:bodyPr/>
          <a:lstStyle/>
          <a:p>
            <a:r>
              <a:rPr lang="en-US" smtClean="0"/>
              <a:t>1   -   src/</a:t>
            </a:r>
            <a:r>
              <a:rPr lang="en-US" b="1" smtClean="0"/>
              <a:t>MainActivity.java</a:t>
            </a:r>
            <a:endParaRPr lang="en-US" b="1" dirty="0" smtClean="0"/>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smtClean="0"/>
              <a:t>package com.example.helloworld;</a:t>
            </a:r>
          </a:p>
          <a:p>
            <a:pPr>
              <a:buNone/>
            </a:pPr>
            <a:endParaRPr lang="en-US" sz="1050" smtClean="0"/>
          </a:p>
          <a:p>
            <a:pPr>
              <a:buNone/>
            </a:pPr>
            <a:r>
              <a:rPr lang="en-US" sz="1050" smtClean="0"/>
              <a:t>import android.support.v7.app.AppCompatActivity;</a:t>
            </a:r>
          </a:p>
          <a:p>
            <a:pPr>
              <a:buNone/>
            </a:pPr>
            <a:r>
              <a:rPr lang="en-US" sz="1050" smtClean="0"/>
              <a:t>import android.os.Bundle;</a:t>
            </a:r>
          </a:p>
          <a:p>
            <a:pPr>
              <a:buNone/>
            </a:pPr>
            <a:r>
              <a:rPr lang="en-US" sz="1050" smtClean="0"/>
              <a:t>import android.view.Menu;</a:t>
            </a:r>
          </a:p>
          <a:p>
            <a:pPr>
              <a:buNone/>
            </a:pPr>
            <a:r>
              <a:rPr lang="en-US" sz="1050" smtClean="0"/>
              <a:t>import android.view.MenuItem;</a:t>
            </a:r>
          </a:p>
          <a:p>
            <a:pPr>
              <a:buNone/>
            </a:pPr>
            <a:endParaRPr lang="en-US" sz="1050" smtClean="0"/>
          </a:p>
          <a:p>
            <a:pPr>
              <a:buNone/>
            </a:pPr>
            <a:r>
              <a:rPr lang="en-US" sz="1050" smtClean="0"/>
              <a:t>public class MainActivity extends AppCompatActivity {</a:t>
            </a:r>
          </a:p>
          <a:p>
            <a:pPr>
              <a:buNone/>
            </a:pPr>
            <a:endParaRPr lang="en-US" sz="1050" smtClean="0"/>
          </a:p>
          <a:p>
            <a:pPr>
              <a:buNone/>
            </a:pPr>
            <a:r>
              <a:rPr lang="en-US" sz="1050" smtClean="0"/>
              <a:t>    @Override</a:t>
            </a:r>
          </a:p>
          <a:p>
            <a:pPr>
              <a:buNone/>
            </a:pPr>
            <a:r>
              <a:rPr lang="en-US" sz="1050" smtClean="0"/>
              <a:t>    protected void onCreate(Bundle savedInstanceState) {</a:t>
            </a:r>
          </a:p>
          <a:p>
            <a:pPr>
              <a:buNone/>
            </a:pPr>
            <a:r>
              <a:rPr lang="en-US" sz="1050" smtClean="0"/>
              <a:t>        super.onCreate(savedInstanceState);</a:t>
            </a:r>
          </a:p>
          <a:p>
            <a:pPr>
              <a:buNone/>
            </a:pPr>
            <a:r>
              <a:rPr lang="en-US" sz="1050" smtClean="0"/>
              <a:t>        setContentView(R.layout.activity_main);</a:t>
            </a:r>
          </a:p>
          <a:p>
            <a:pPr>
              <a:buNone/>
            </a:pPr>
            <a:r>
              <a:rPr lang="en-US" sz="1050" smtClean="0"/>
              <a:t>    }</a:t>
            </a:r>
          </a:p>
          <a:p>
            <a:pPr>
              <a:buNone/>
            </a:pPr>
            <a:endParaRPr lang="en-US" sz="1050" smtClean="0"/>
          </a:p>
          <a:p>
            <a:pPr>
              <a:buNone/>
            </a:pPr>
            <a:r>
              <a:rPr lang="en-US" sz="1050" smtClean="0"/>
              <a:t>    @Override</a:t>
            </a:r>
          </a:p>
          <a:p>
            <a:pPr>
              <a:buNone/>
            </a:pPr>
            <a:r>
              <a:rPr lang="en-US" sz="1050" smtClean="0"/>
              <a:t>    public boolean onCreateOptionsMenu(Menu menu) {</a:t>
            </a:r>
          </a:p>
          <a:p>
            <a:pPr>
              <a:buNone/>
            </a:pPr>
            <a:r>
              <a:rPr lang="en-US" sz="1050" smtClean="0"/>
              <a:t>        // Inflate the menu; this adds items to the action bar if it is present.</a:t>
            </a:r>
          </a:p>
          <a:p>
            <a:pPr>
              <a:buNone/>
            </a:pPr>
            <a:r>
              <a:rPr lang="en-US" sz="1050" smtClean="0"/>
              <a:t>        getMenuInflater().inflate(R.menu.menu_main, menu);</a:t>
            </a:r>
          </a:p>
          <a:p>
            <a:pPr>
              <a:buNone/>
            </a:pPr>
            <a:r>
              <a:rPr lang="en-US" sz="1050" smtClean="0"/>
              <a:t>        return true;</a:t>
            </a:r>
          </a:p>
          <a:p>
            <a:pPr>
              <a:buNone/>
            </a:pPr>
            <a:r>
              <a:rPr lang="en-US" sz="1050" smtClean="0"/>
              <a:t>    }</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70</a:t>
            </a:fld>
            <a:endParaRPr lang="en-US"/>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p14="http://schemas.microsoft.com/office/powerpoint/2010/main" xmlns="" val="14270287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71</a:t>
            </a:fld>
            <a:endParaRPr lang="en-US"/>
          </a:p>
        </p:txBody>
      </p:sp>
      <p:sp>
        <p:nvSpPr>
          <p:cNvPr id="8" name="TextBox 7"/>
          <p:cNvSpPr txBox="1"/>
          <p:nvPr>
            <p:custDataLst>
              <p:tags r:id="rId5"/>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xmlns="" val="1410829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res/layout/activity_main.xml</a:t>
            </a:r>
            <a:endParaRPr lang="en-US" dirty="0"/>
          </a:p>
        </p:txBody>
      </p:sp>
      <p:sp>
        <p:nvSpPr>
          <p:cNvPr id="3" name="Content Placeholder 2"/>
          <p:cNvSpPr>
            <a:spLocks noGrp="1"/>
          </p:cNvSpPr>
          <p:nvPr>
            <p:ph idx="1"/>
          </p:nvPr>
        </p:nvSpPr>
        <p:spPr>
          <a:xfrm>
            <a:off x="457200" y="1295400"/>
            <a:ext cx="8229600" cy="5181600"/>
          </a:xfrm>
        </p:spPr>
        <p:txBody>
          <a:bodyPr/>
          <a:lstStyle/>
          <a:p>
            <a:pPr>
              <a:buNone/>
            </a:pPr>
            <a:r>
              <a:rPr lang="en-US" sz="1200" smtClean="0"/>
              <a:t>&lt;RelativeLayout xmlns:android="http://schemas.android.com/apk/res/android"</a:t>
            </a:r>
          </a:p>
          <a:p>
            <a:pPr>
              <a:buNone/>
            </a:pPr>
            <a:r>
              <a:rPr lang="en-US" sz="1200" smtClean="0"/>
              <a:t>    xmlns:tools="http://schemas.android.com/tools" android:layout_width="match_parent"</a:t>
            </a:r>
          </a:p>
          <a:p>
            <a:pPr>
              <a:buNone/>
            </a:pPr>
            <a:r>
              <a:rPr lang="en-US" sz="1200" smtClean="0"/>
              <a:t>    android:layout_height="match_parent" android:paddingLeft="@dimen/activity_horizontal_margin"</a:t>
            </a:r>
          </a:p>
          <a:p>
            <a:pPr>
              <a:buNone/>
            </a:pPr>
            <a:r>
              <a:rPr lang="en-US" sz="1200" smtClean="0"/>
              <a:t>    android:paddingRight="@dimen/activity_horizontal_margin"</a:t>
            </a:r>
          </a:p>
          <a:p>
            <a:pPr>
              <a:buNone/>
            </a:pPr>
            <a:r>
              <a:rPr lang="en-US" sz="1200" smtClean="0"/>
              <a:t>    android:paddingTop="@dimen/activity_vertical_margin"</a:t>
            </a:r>
          </a:p>
          <a:p>
            <a:pPr>
              <a:buNone/>
            </a:pPr>
            <a:r>
              <a:rPr lang="en-US" sz="1200" smtClean="0"/>
              <a:t>    android:paddingBottom="@dimen/activity_vertical_margin" tools:context=".MainActivity"&gt;</a:t>
            </a:r>
          </a:p>
          <a:p>
            <a:pPr>
              <a:buNone/>
            </a:pPr>
            <a:endParaRPr lang="en-US" sz="1200" smtClean="0"/>
          </a:p>
          <a:p>
            <a:pPr>
              <a:buNone/>
            </a:pPr>
            <a:r>
              <a:rPr lang="en-US" sz="1200" smtClean="0"/>
              <a:t>    &lt;TextView android:text="@string/hello_world" android:layout_width="wrap_content"</a:t>
            </a:r>
          </a:p>
          <a:p>
            <a:pPr>
              <a:buNone/>
            </a:pPr>
            <a:r>
              <a:rPr lang="en-US" sz="1200" smtClean="0"/>
              <a:t>        android:layout_height="wrap_content"</a:t>
            </a:r>
          </a:p>
          <a:p>
            <a:pPr>
              <a:buNone/>
            </a:pPr>
            <a:r>
              <a:rPr lang="en-US" sz="1200" smtClean="0"/>
              <a:t>        android:id="@+id/textView" /&gt;</a:t>
            </a:r>
          </a:p>
          <a:p>
            <a:pPr>
              <a:buNone/>
            </a:pPr>
            <a:endParaRPr lang="en-US" sz="1200" smtClean="0"/>
          </a:p>
          <a:p>
            <a:pPr>
              <a:buNone/>
            </a:pPr>
            <a:r>
              <a:rPr lang="en-US" sz="1200" smtClean="0"/>
              <a:t>    &lt;Button</a:t>
            </a:r>
          </a:p>
          <a:p>
            <a:pPr>
              <a:buNone/>
            </a:pPr>
            <a:r>
              <a:rPr lang="en-US" sz="1200" smtClean="0"/>
              <a:t>        android:layout_width="wrap_content"</a:t>
            </a:r>
          </a:p>
          <a:p>
            <a:pPr>
              <a:buNone/>
            </a:pPr>
            <a:r>
              <a:rPr lang="en-US" sz="1200" smtClean="0"/>
              <a:t>        android:layout_height="wrap_content"</a:t>
            </a:r>
          </a:p>
          <a:p>
            <a:pPr>
              <a:buNone/>
            </a:pPr>
            <a:r>
              <a:rPr lang="en-US" sz="1200" smtClean="0"/>
              <a:t>        android:text="Submit"</a:t>
            </a:r>
          </a:p>
          <a:p>
            <a:pPr>
              <a:buNone/>
            </a:pPr>
            <a:r>
              <a:rPr lang="en-US" sz="1200" smtClean="0"/>
              <a:t>        android:id="@+id/button"</a:t>
            </a:r>
          </a:p>
          <a:p>
            <a:pPr>
              <a:buNone/>
            </a:pPr>
            <a:r>
              <a:rPr lang="en-US" sz="1200" smtClean="0"/>
              <a:t>        android:layout_below="@+id/textView"</a:t>
            </a:r>
          </a:p>
          <a:p>
            <a:pPr>
              <a:buNone/>
            </a:pPr>
            <a:r>
              <a:rPr lang="en-US" sz="1200" smtClean="0"/>
              <a:t>        android:layout_toRightOf="@+id/textView"</a:t>
            </a:r>
          </a:p>
          <a:p>
            <a:pPr>
              <a:buNone/>
            </a:pPr>
            <a:r>
              <a:rPr lang="en-US" sz="1200" smtClean="0"/>
              <a:t>        android:layout_toEndOf="@+id/textView"</a:t>
            </a:r>
          </a:p>
          <a:p>
            <a:pPr>
              <a:buNone/>
            </a:pPr>
            <a:r>
              <a:rPr lang="en-US" sz="1200" smtClean="0"/>
              <a:t>        android:layout_marginTop="68dp" /&gt;</a:t>
            </a:r>
          </a:p>
          <a:p>
            <a:pPr>
              <a:buNone/>
            </a:pPr>
            <a:endParaRPr lang="en-US" sz="1200" smtClean="0"/>
          </a:p>
          <a:p>
            <a:pPr>
              <a:buNone/>
            </a:pPr>
            <a:r>
              <a:rPr lang="en-US" sz="1200" smtClean="0"/>
              <a:t>&lt;/RelativeLayout&gt;</a:t>
            </a:r>
            <a:endParaRPr lang="en-US" sz="1200" dirty="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72</a:t>
            </a:fld>
            <a:endParaRPr lang="en-US"/>
          </a:p>
        </p:txBody>
      </p:sp>
    </p:spTree>
    <p:extLst>
      <p:ext uri="{BB962C8B-B14F-4D97-AF65-F5344CB8AC3E}">
        <p14:creationId xmlns:p14="http://schemas.microsoft.com/office/powerpoint/2010/main" xmlns="" val="4087613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contd. -  Layout could be complex</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7400" y="1295400"/>
            <a:ext cx="5219700" cy="53598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73</a:t>
            </a:fld>
            <a:endParaRPr lang="en-US"/>
          </a:p>
        </p:txBody>
      </p:sp>
    </p:spTree>
    <p:extLst>
      <p:ext uri="{BB962C8B-B14F-4D97-AF65-F5344CB8AC3E}">
        <p14:creationId xmlns:p14="http://schemas.microsoft.com/office/powerpoint/2010/main" xmlns="" val="4087869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Understanding Layout</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74</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p14="http://schemas.microsoft.com/office/powerpoint/2010/main" xmlns="" val="20850673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75</a:t>
            </a:fld>
            <a:endParaRPr lang="en-US" dirty="0"/>
          </a:p>
        </p:txBody>
      </p:sp>
    </p:spTree>
    <p:custDataLst>
      <p:tags r:id="rId1"/>
    </p:custDataLst>
    <p:extLst>
      <p:ext uri="{BB962C8B-B14F-4D97-AF65-F5344CB8AC3E}">
        <p14:creationId xmlns:p14="http://schemas.microsoft.com/office/powerpoint/2010/main" xmlns="" val="8765413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Layout and Available 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76</a:t>
            </a:fld>
            <a:endParaRPr lang="en-US"/>
          </a:p>
        </p:txBody>
      </p:sp>
    </p:spTree>
    <p:custDataLst>
      <p:tags r:id="rId1"/>
    </p:custDataLst>
    <p:extLst>
      <p:ext uri="{BB962C8B-B14F-4D97-AF65-F5344CB8AC3E}">
        <p14:creationId xmlns:p14="http://schemas.microsoft.com/office/powerpoint/2010/main" xmlns="" val="10689245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77</a:t>
            </a:fld>
            <a:endParaRPr lang="en-US"/>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xmlns="" val="32064639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FF"/>
                </a:solidFill>
                <a:effectLst/>
                <a:latin typeface="Menlo"/>
                <a:cs typeface="Arial" pitchFamily="34" charset="0"/>
              </a:rPr>
              <a:t>xml version=</a:t>
            </a:r>
            <a:r>
              <a:rPr kumimoji="0" lang="en-US" sz="1200" b="1" i="0" u="none" strike="noStrike" cap="none" normalizeH="0" baseline="0" smtClean="0">
                <a:ln>
                  <a:noFill/>
                </a:ln>
                <a:solidFill>
                  <a:srgbClr val="008000"/>
                </a:solidFill>
                <a:effectLst/>
                <a:latin typeface="Menlo"/>
                <a:cs typeface="Arial" pitchFamily="34" charset="0"/>
              </a:rPr>
              <a:t>"1.0" </a:t>
            </a:r>
            <a:r>
              <a:rPr kumimoji="0" lang="en-US" sz="1200" b="1" i="0" u="none" strike="noStrike" cap="none" normalizeH="0" baseline="0" smtClean="0">
                <a:ln>
                  <a:noFill/>
                </a:ln>
                <a:solidFill>
                  <a:srgbClr val="0000FF"/>
                </a:solidFill>
                <a:effectLst/>
                <a:latin typeface="Menlo"/>
                <a:cs typeface="Arial" pitchFamily="34" charset="0"/>
              </a:rPr>
              <a:t>encoding=</a:t>
            </a:r>
            <a:r>
              <a:rPr kumimoji="0" lang="en-US" sz="1200" b="1" i="0" u="none" strike="noStrike" cap="none" normalizeH="0" baseline="0" smtClean="0">
                <a:ln>
                  <a:noFill/>
                </a:ln>
                <a:solidFill>
                  <a:srgbClr val="008000"/>
                </a:solidFill>
                <a:effectLst/>
                <a:latin typeface="Menlo"/>
                <a:cs typeface="Arial" pitchFamily="34" charset="0"/>
              </a:rPr>
              <a:t>"utf-8"</a:t>
            </a:r>
            <a:r>
              <a:rPr kumimoji="0" lang="en-US" sz="1200" b="0" i="1" u="none" strike="noStrike" cap="none" normalizeH="0" baseline="0" smtClean="0">
                <a:ln>
                  <a:noFill/>
                </a:ln>
                <a:solidFill>
                  <a:srgbClr val="000000"/>
                </a:solidFill>
                <a:effectLst/>
                <a:latin typeface="Menlo"/>
                <a:cs typeface="Arial" pitchFamily="34" charset="0"/>
              </a:rPr>
              <a:t>?&gt;</a:t>
            </a:r>
            <a:br>
              <a:rPr kumimoji="0" lang="en-US" sz="1200" b="0" i="1"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 </a:t>
            </a:r>
            <a:r>
              <a:rPr kumimoji="0" lang="en-US" sz="1200" b="1" i="0" u="none" strike="noStrike" cap="none" normalizeH="0" baseline="0" smtClean="0">
                <a:ln>
                  <a:noFill/>
                </a:ln>
                <a:solidFill>
                  <a:srgbClr val="0000FF"/>
                </a:solidFill>
                <a:effectLst/>
                <a:latin typeface="Menlo"/>
                <a:cs typeface="Arial" pitchFamily="34" charset="0"/>
              </a:rPr>
              <a:t>xmlns:</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t>
            </a:r>
            <a:r>
              <a:rPr kumimoji="0" lang="en-US" sz="1200" b="1" i="0" u="none" strike="noStrike" cap="none" normalizeH="0" baseline="0" smtClean="0">
                <a:ln>
                  <a:noFill/>
                </a:ln>
                <a:solidFill>
                  <a:srgbClr val="008000"/>
                </a:solidFill>
                <a:effectLst/>
                <a:latin typeface="Menlo"/>
                <a:cs typeface="Arial" pitchFamily="34" charset="0"/>
              </a:rPr>
              <a:t>"</a:t>
            </a:r>
            <a:r>
              <a:rPr kumimoji="0" lang="en-US" sz="1200" b="1" i="0" u="none" strike="noStrike" cap="none" normalizeH="0" baseline="0" smtClean="0">
                <a:ln>
                  <a:noFill/>
                </a:ln>
                <a:solidFill>
                  <a:srgbClr val="1155CC"/>
                </a:solidFill>
                <a:effectLst/>
                <a:latin typeface="Menlo"/>
                <a:cs typeface="Arial" pitchFamily="34" charset="0"/>
                <a:hlinkClick r:id="rId7"/>
              </a:rPr>
              <a:t>http://schemas.android.com/apk/res/android</a:t>
            </a:r>
            <a:r>
              <a:rPr kumimoji="0" lang="en-US" sz="1200" b="1" i="0" u="none" strike="noStrike" cap="none" normalizeH="0" baseline="0" smtClean="0">
                <a:ln>
                  <a:noFill/>
                </a:ln>
                <a:solidFill>
                  <a:srgbClr val="008000"/>
                </a:solidFill>
                <a:effectLst/>
                <a:latin typeface="Menlo"/>
                <a:cs typeface="Arial" pitchFamily="34" charset="0"/>
              </a:rPr>
              <a:t>"</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0000FF"/>
                </a:solidFill>
                <a:effectLst/>
                <a:latin typeface="Menlo"/>
                <a:cs typeface="Arial" pitchFamily="34" charset="0"/>
              </a:rPr>
              <a:t>package=</a:t>
            </a:r>
            <a:r>
              <a:rPr kumimoji="0" lang="en-US" sz="1200" b="1" i="0" u="none" strike="noStrike" cap="none" normalizeH="0" baseline="0" smtClean="0">
                <a:ln>
                  <a:noFill/>
                </a:ln>
                <a:solidFill>
                  <a:srgbClr val="008000"/>
                </a:solidFill>
                <a:effectLst/>
                <a:latin typeface="Menlo"/>
                <a:cs typeface="Arial" pitchFamily="34" charset="0"/>
              </a:rPr>
              <a:t>"com.example.helloworld"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:allowBackup=</a:t>
            </a:r>
            <a:r>
              <a:rPr kumimoji="0" lang="en-US" sz="1200" b="1" i="0" u="none" strike="noStrike" cap="none" normalizeH="0" baseline="0" smtClean="0">
                <a:ln>
                  <a:noFill/>
                </a:ln>
                <a:solidFill>
                  <a:srgbClr val="008000"/>
                </a:solidFill>
                <a:effectLst/>
                <a:latin typeface="Menlo"/>
                <a:cs typeface="Arial" pitchFamily="34" charset="0"/>
              </a:rPr>
              <a:t>"true"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:icon=</a:t>
            </a:r>
            <a:r>
              <a:rPr kumimoji="0" lang="en-US" sz="1200" b="1" i="0" u="none" strike="noStrike" cap="none" normalizeH="0" baseline="0" smtClean="0">
                <a:ln>
                  <a:noFill/>
                </a:ln>
                <a:solidFill>
                  <a:srgbClr val="008000"/>
                </a:solidFill>
                <a:effectLst/>
                <a:latin typeface="Menlo"/>
                <a:cs typeface="Arial" pitchFamily="34" charset="0"/>
              </a:rPr>
              <a:t>"@mipmap/ic_launcher"</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:theme=</a:t>
            </a:r>
            <a:r>
              <a:rPr kumimoji="0" lang="en-US" sz="1200" b="1" i="0" u="none" strike="noStrike" cap="none" normalizeH="0" baseline="0" smtClean="0">
                <a:ln>
                  <a:noFill/>
                </a:ln>
                <a:solidFill>
                  <a:srgbClr val="008000"/>
                </a:solidFill>
                <a:effectLst/>
                <a:latin typeface="Menlo"/>
                <a:cs typeface="Arial" pitchFamily="34" charset="0"/>
              </a:rPr>
              <a:t>"@style/AppTheme"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br>
              <a:rPr kumimoji="0" lang="en-US" sz="1200" b="1" i="0" u="none" strike="noStrike" cap="none" normalizeH="0" baseline="0" smtClean="0">
                <a:ln>
                  <a:noFill/>
                </a:ln>
                <a:solidFill>
                  <a:srgbClr val="00008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".MainActivity"</a:t>
            </a:r>
            <a:br>
              <a:rPr kumimoji="0" lang="en-US" sz="1200" b="1" i="0" u="none" strike="noStrike" cap="none" normalizeH="0" baseline="0" smtClean="0">
                <a:ln>
                  <a:noFill/>
                </a:ln>
                <a:solidFill>
                  <a:srgbClr val="008000"/>
                </a:solidFill>
                <a:effectLst/>
                <a:latin typeface="Menlo"/>
                <a:cs typeface="Arial" pitchFamily="34" charset="0"/>
              </a:rPr>
            </a:b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:label=</a:t>
            </a:r>
            <a:r>
              <a:rPr kumimoji="0" lang="en-US" sz="1200" b="1" i="0" u="none" strike="noStrike" cap="none" normalizeH="0" baseline="0" smtClean="0">
                <a:ln>
                  <a:noFill/>
                </a:ln>
                <a:solidFill>
                  <a:srgbClr val="008000"/>
                </a:solidFill>
                <a:effectLst/>
                <a:latin typeface="Menlo"/>
                <a:cs typeface="Arial" pitchFamily="34" charset="0"/>
              </a:rPr>
              <a:t>"@string/app_name"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action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"android.intent.action.MAIN"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category </a:t>
            </a:r>
            <a:r>
              <a:rPr kumimoji="0" lang="en-US" sz="1200" b="1" i="0" u="none" strike="noStrike" cap="none" normalizeH="0" baseline="0" smtClean="0">
                <a:ln>
                  <a:noFill/>
                </a:ln>
                <a:solidFill>
                  <a:srgbClr val="660E7A"/>
                </a:solidFill>
                <a:effectLst/>
                <a:latin typeface="Menlo"/>
                <a:cs typeface="Arial" pitchFamily="34" charset="0"/>
              </a:rPr>
              <a:t>android</a:t>
            </a:r>
            <a:r>
              <a:rPr kumimoji="0" lang="en-US" sz="1200" b="1" i="0" u="none" strike="noStrike" cap="none" normalizeH="0" baseline="0" smtClean="0">
                <a:ln>
                  <a:noFill/>
                </a:ln>
                <a:solidFill>
                  <a:srgbClr val="0000FF"/>
                </a:solidFill>
                <a:effectLst/>
                <a:latin typeface="Menlo"/>
                <a:cs typeface="Arial" pitchFamily="34" charset="0"/>
              </a:rPr>
              <a:t>:name=</a:t>
            </a:r>
            <a:r>
              <a:rPr kumimoji="0" lang="en-US" sz="1200" b="1" i="0" u="none" strike="noStrike" cap="none" normalizeH="0" baseline="0" smtClean="0">
                <a:ln>
                  <a:noFill/>
                </a:ln>
                <a:solidFill>
                  <a:srgbClr val="008000"/>
                </a:solidFill>
                <a:effectLst/>
                <a:latin typeface="Menlo"/>
                <a:cs typeface="Arial" pitchFamily="34" charset="0"/>
              </a:rPr>
              <a:t>"android.intent.category.LAUNCHER" </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intent-filter</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activity</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application</a:t>
            </a:r>
            <a:r>
              <a:rPr kumimoji="0" lang="en-US" sz="1200" b="0" i="0" u="none" strike="noStrike" cap="none" normalizeH="0" baseline="0" smtClean="0">
                <a:ln>
                  <a:noFill/>
                </a:ln>
                <a:solidFill>
                  <a:srgbClr val="000000"/>
                </a:solidFill>
                <a:effectLst/>
                <a:latin typeface="Menlo"/>
                <a:cs typeface="Arial" pitchFamily="34" charset="0"/>
              </a:rPr>
              <a:t>&gt;</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
            </a:r>
            <a:br>
              <a:rPr kumimoji="0" lang="en-US" sz="1200" b="0" i="0" u="none" strike="noStrike" cap="none" normalizeH="0" baseline="0" smtClean="0">
                <a:ln>
                  <a:noFill/>
                </a:ln>
                <a:solidFill>
                  <a:srgbClr val="000000"/>
                </a:solidFill>
                <a:effectLst/>
                <a:latin typeface="Menlo"/>
                <a:cs typeface="Arial" pitchFamily="34" charset="0"/>
              </a:rPr>
            </a:br>
            <a:r>
              <a:rPr kumimoji="0" lang="en-US" sz="1200" b="0" i="0" u="none" strike="noStrike" cap="none" normalizeH="0" baseline="0" smtClean="0">
                <a:ln>
                  <a:noFill/>
                </a:ln>
                <a:solidFill>
                  <a:srgbClr val="000000"/>
                </a:solidFill>
                <a:effectLst/>
                <a:latin typeface="Menlo"/>
                <a:cs typeface="Arial" pitchFamily="34" charset="0"/>
              </a:rPr>
              <a:t>&lt;/</a:t>
            </a:r>
            <a:r>
              <a:rPr kumimoji="0" lang="en-US" sz="1200" b="1" i="0" u="none" strike="noStrike" cap="none" normalizeH="0" baseline="0" smtClean="0">
                <a:ln>
                  <a:noFill/>
                </a:ln>
                <a:solidFill>
                  <a:srgbClr val="000080"/>
                </a:solidFill>
                <a:effectLst/>
                <a:latin typeface="Menlo"/>
                <a:cs typeface="Arial" pitchFamily="34" charset="0"/>
              </a:rPr>
              <a:t>manifest</a:t>
            </a:r>
            <a:r>
              <a:rPr kumimoji="0" lang="en-US" sz="1200" b="0" i="0" u="none" strike="noStrike" cap="none" normalizeH="0" baseline="0" smtClean="0">
                <a:ln>
                  <a:noFill/>
                </a:ln>
                <a:solidFill>
                  <a:srgbClr val="000000"/>
                </a:solidFill>
                <a:effectLst/>
                <a:latin typeface="Menlo"/>
                <a:cs typeface="Arial" pitchFamily="34" charset="0"/>
              </a:rPr>
              <a:t>&gt;</a:t>
            </a:r>
            <a:r>
              <a:rPr kumimoji="0" lang="en-US" sz="6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78</a:t>
            </a:fld>
            <a:endParaRPr lang="en-US"/>
          </a:p>
        </p:txBody>
      </p:sp>
    </p:spTree>
    <p:custDataLst>
      <p:tags r:id="rId1"/>
    </p:custDataLst>
    <p:extLst>
      <p:ext uri="{BB962C8B-B14F-4D97-AF65-F5344CB8AC3E}">
        <p14:creationId xmlns:p14="http://schemas.microsoft.com/office/powerpoint/2010/main" xmlns="" val="5884980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79</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xmlns="" val="1218925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other topics covered</a:t>
            </a:r>
            <a:endParaRPr lang="en-US" dirty="0"/>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p>
          <a:p>
            <a:pPr lvl="1"/>
            <a:r>
              <a:rPr lang="en-US" smtClean="0"/>
              <a:t>Adding component</a:t>
            </a:r>
          </a:p>
          <a:p>
            <a:pPr lvl="1"/>
            <a:r>
              <a:rPr lang="en-US" smtClean="0"/>
              <a:t>Adding an Event and Setting Properties</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80</a:t>
            </a:fld>
            <a:endParaRPr lang="en-US"/>
          </a:p>
        </p:txBody>
      </p:sp>
    </p:spTree>
    <p:extLst>
      <p:ext uri="{BB962C8B-B14F-4D97-AF65-F5344CB8AC3E}">
        <p14:creationId xmlns:p14="http://schemas.microsoft.com/office/powerpoint/2010/main" xmlns="" val="1695376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81</a:t>
            </a:fld>
            <a:endParaRPr lang="en-US"/>
          </a:p>
        </p:txBody>
      </p:sp>
    </p:spTree>
    <p:custDataLst>
      <p:tags r:id="rId1"/>
    </p:custDataLst>
    <p:extLst>
      <p:ext uri="{BB962C8B-B14F-4D97-AF65-F5344CB8AC3E}">
        <p14:creationId xmlns:p14="http://schemas.microsoft.com/office/powerpoint/2010/main" xmlns=""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9</a:t>
            </a:fld>
            <a:endParaRPr lang="en-US"/>
          </a:p>
        </p:txBody>
      </p:sp>
    </p:spTree>
    <p:custDataLst>
      <p:tags r:id="rId1"/>
    </p:custDataLst>
    <p:extLst>
      <p:ext uri="{BB962C8B-B14F-4D97-AF65-F5344CB8AC3E}">
        <p14:creationId xmlns:p14="http://schemas.microsoft.com/office/powerpoint/2010/main" xmlns="" val="3364887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101.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102.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103.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104.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105.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106.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107.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108.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109.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111.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112.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113.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114.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115.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116.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117.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118.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19.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48.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49.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51.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52.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53.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54.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55.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56.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57.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58.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59.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61.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62.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63.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64.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65.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66.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67.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68.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69.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71.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72.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73.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74.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7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76.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77.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78.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79.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81.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82.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83.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84.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85.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86.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87.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88.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89.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91.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92.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93.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94.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95.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96.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97.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98.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99.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2370</Words>
  <Application>Microsoft Office PowerPoint</Application>
  <PresentationFormat>On-screen Show (4:3)</PresentationFormat>
  <Paragraphs>623</Paragraphs>
  <Slides>81</Slides>
  <Notes>81</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Introduction to  Android Development Environment</vt:lpstr>
      <vt:lpstr>Slide 2</vt:lpstr>
      <vt:lpstr>What is Android?</vt:lpstr>
      <vt:lpstr>Slide 4</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18</vt:lpstr>
      <vt:lpstr>Slide 19</vt:lpstr>
      <vt:lpstr>Slide 20</vt:lpstr>
      <vt:lpstr>Slide 21</vt:lpstr>
      <vt:lpstr>Mobile Labs</vt:lpstr>
      <vt:lpstr>Lab 1</vt:lpstr>
      <vt:lpstr>Slide 24</vt:lpstr>
      <vt:lpstr>Slide 25</vt:lpstr>
      <vt:lpstr>Slide 26</vt:lpstr>
      <vt:lpstr>Slide 27</vt:lpstr>
      <vt:lpstr>Slide 28</vt:lpstr>
      <vt:lpstr>Slide 29</vt:lpstr>
      <vt:lpstr>Lab 2</vt:lpstr>
      <vt:lpstr>Application Components List</vt:lpstr>
      <vt:lpstr>Application Components List..contd</vt:lpstr>
      <vt:lpstr>Understanding Activity Stack</vt:lpstr>
      <vt:lpstr>Activity Stack</vt:lpstr>
      <vt:lpstr>Typical Game</vt:lpstr>
      <vt:lpstr>Understanding the Essence of Lifecycle</vt:lpstr>
      <vt:lpstr>Starting Activities</vt:lpstr>
      <vt:lpstr>Simplified Lifecycle Diagram</vt:lpstr>
      <vt:lpstr>Primary States</vt:lpstr>
      <vt:lpstr>Slide 40</vt:lpstr>
      <vt:lpstr>Lab 2 Changes to Lab 1 Code</vt:lpstr>
      <vt:lpstr>Slide 42</vt:lpstr>
      <vt:lpstr>Lab 3</vt:lpstr>
      <vt:lpstr>Slide 44</vt:lpstr>
      <vt:lpstr>Lab 3 Changes to Lab 2 Code</vt:lpstr>
      <vt:lpstr>Run and Check the Logcat Filter</vt:lpstr>
      <vt:lpstr>Slide 47</vt:lpstr>
      <vt:lpstr>Lab 4</vt:lpstr>
      <vt:lpstr>Slide 49</vt:lpstr>
      <vt:lpstr>Slide 50</vt:lpstr>
      <vt:lpstr>Lab 5</vt:lpstr>
      <vt:lpstr>Slide 52</vt:lpstr>
      <vt:lpstr>Lab 5 Changes to Lab 4 Code</vt:lpstr>
      <vt:lpstr>Slide 54</vt:lpstr>
      <vt:lpstr>Lab 6</vt:lpstr>
      <vt:lpstr>Slide 56</vt:lpstr>
      <vt:lpstr>Slide 57</vt:lpstr>
      <vt:lpstr>Slide 58</vt:lpstr>
      <vt:lpstr>Dalvik Debug Monitor Server</vt:lpstr>
      <vt:lpstr>DDMS</vt:lpstr>
      <vt:lpstr>Lab 7</vt:lpstr>
      <vt:lpstr>On Activity_main.xml  - 1 add a button and change properties to Submit</vt:lpstr>
      <vt:lpstr>Slide 63</vt:lpstr>
      <vt:lpstr>Slide 64</vt:lpstr>
      <vt:lpstr>Slide 65</vt:lpstr>
      <vt:lpstr>New OnCreate Method</vt:lpstr>
      <vt:lpstr>Slide 67</vt:lpstr>
      <vt:lpstr>NEW CLASS CREATED IN LAB 7</vt:lpstr>
      <vt:lpstr>Important Files</vt:lpstr>
      <vt:lpstr>1   -   src/MainActivity.java</vt:lpstr>
      <vt:lpstr>2   -   gen/R.java</vt:lpstr>
      <vt:lpstr>3   -   res/layout/activity_main.xml</vt:lpstr>
      <vt:lpstr>3 contd. -  Layout could be complex</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59</cp:revision>
  <dcterms:created xsi:type="dcterms:W3CDTF">2015-09-01T18:14:03Z</dcterms:created>
  <dcterms:modified xsi:type="dcterms:W3CDTF">2015-09-02T08:34:15Z</dcterms:modified>
</cp:coreProperties>
</file>